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
  </p:notesMasterIdLst>
  <p:handoutMasterIdLst>
    <p:handoutMasterId r:id="rId58"/>
  </p:handoutMasterIdLst>
  <p:sldIdLst>
    <p:sldId id="349" r:id="rId3"/>
    <p:sldId id="293" r:id="rId4"/>
    <p:sldId id="346" r:id="rId5"/>
    <p:sldId id="279" r:id="rId6"/>
    <p:sldId id="350" r:id="rId8"/>
    <p:sldId id="354" r:id="rId9"/>
    <p:sldId id="393" r:id="rId10"/>
    <p:sldId id="394" r:id="rId11"/>
    <p:sldId id="395" r:id="rId12"/>
    <p:sldId id="396" r:id="rId13"/>
    <p:sldId id="397" r:id="rId14"/>
    <p:sldId id="398" r:id="rId15"/>
    <p:sldId id="399" r:id="rId16"/>
    <p:sldId id="400" r:id="rId17"/>
    <p:sldId id="401" r:id="rId18"/>
    <p:sldId id="402" r:id="rId19"/>
    <p:sldId id="403" r:id="rId20"/>
    <p:sldId id="404" r:id="rId21"/>
    <p:sldId id="405" r:id="rId22"/>
    <p:sldId id="406" r:id="rId23"/>
    <p:sldId id="407" r:id="rId24"/>
    <p:sldId id="408" r:id="rId25"/>
    <p:sldId id="351" r:id="rId26"/>
    <p:sldId id="285" r:id="rId27"/>
    <p:sldId id="409" r:id="rId28"/>
    <p:sldId id="410" r:id="rId29"/>
    <p:sldId id="352" r:id="rId30"/>
    <p:sldId id="357"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359" r:id="rId45"/>
    <p:sldId id="424" r:id="rId46"/>
    <p:sldId id="425" r:id="rId47"/>
    <p:sldId id="426" r:id="rId48"/>
    <p:sldId id="427" r:id="rId49"/>
    <p:sldId id="428" r:id="rId50"/>
    <p:sldId id="429" r:id="rId51"/>
    <p:sldId id="430" r:id="rId52"/>
    <p:sldId id="431" r:id="rId53"/>
    <p:sldId id="432" r:id="rId54"/>
    <p:sldId id="433" r:id="rId55"/>
    <p:sldId id="391" r:id="rId56"/>
    <p:sldId id="353" r:id="rId57"/>
  </p:sldIdLst>
  <p:sldSz cx="12192000" cy="6858000"/>
  <p:notesSz cx="6858000" cy="9144000"/>
  <p:custDataLst>
    <p:tags r:id="rId62"/>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48" d="100"/>
          <a:sy n="48" d="100"/>
        </p:scale>
        <p:origin x="32" y="3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2" Type="http://schemas.openxmlformats.org/officeDocument/2006/relationships/tags" Target="tags/tag1.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35486A-523A-4169-A026-E9B7C8D197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910846"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09616" y="244788"/>
            <a:ext cx="701217" cy="400110"/>
          </a:xfrm>
          <a:prstGeom prst="rect">
            <a:avLst/>
          </a:prstGeom>
          <a:noFill/>
        </p:spPr>
        <p:txBody>
          <a:bodyPr wrap="square" rtlCol="0">
            <a:spAutoFit/>
          </a:bodyPr>
          <a:lstStyle/>
          <a:p>
            <a:r>
              <a:rPr lang="zh-CN" altLang="en-US" sz="2000" b="1" kern="1200" dirty="0" smtClean="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813860" y="257772"/>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总体的主成分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571670" y="244788"/>
            <a:ext cx="147761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样本主成分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109048" y="257772"/>
            <a:ext cx="224110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非线性主成分分析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31165" y="69354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350155" y="278890"/>
            <a:ext cx="1988023"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主成分分析实践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7" name="TextBox 19"/>
          <p:cNvSpPr txBox="1"/>
          <p:nvPr userDrawn="1"/>
        </p:nvSpPr>
        <p:spPr>
          <a:xfrm>
            <a:off x="8397938" y="278890"/>
            <a:ext cx="843529"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910846"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09616" y="244788"/>
            <a:ext cx="701217"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813860" y="257772"/>
            <a:ext cx="1782414"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总体的主成分</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571670" y="244788"/>
            <a:ext cx="147761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样本主成分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109048" y="257772"/>
            <a:ext cx="224110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非线性主成分分析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1605675" y="709465"/>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350155" y="278890"/>
            <a:ext cx="1988023"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主成分分析实践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7" name="TextBox 19"/>
          <p:cNvSpPr txBox="1"/>
          <p:nvPr userDrawn="1"/>
        </p:nvSpPr>
        <p:spPr>
          <a:xfrm>
            <a:off x="8397938" y="278890"/>
            <a:ext cx="843529"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910846"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09616" y="244788"/>
            <a:ext cx="701217"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813860" y="257772"/>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总体的主成分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571670" y="244788"/>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样本主成分</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109048" y="257772"/>
            <a:ext cx="224110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非线性主成分分析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211087" y="70230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350155" y="278890"/>
            <a:ext cx="1988023"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主成分分析实践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7" name="TextBox 19"/>
          <p:cNvSpPr txBox="1"/>
          <p:nvPr userDrawn="1"/>
        </p:nvSpPr>
        <p:spPr>
          <a:xfrm>
            <a:off x="8397938" y="278890"/>
            <a:ext cx="843529"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910846"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09616" y="244788"/>
            <a:ext cx="701217"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813860" y="257772"/>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总体的主成分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571670" y="244788"/>
            <a:ext cx="147761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样本主成分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109048" y="257772"/>
            <a:ext cx="2241107"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非线性主成分分析</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130209" y="67920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350155" y="278890"/>
            <a:ext cx="1988023"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主成分分析实践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7" name="TextBox 19"/>
          <p:cNvSpPr txBox="1"/>
          <p:nvPr userDrawn="1"/>
        </p:nvSpPr>
        <p:spPr>
          <a:xfrm>
            <a:off x="8397938" y="278890"/>
            <a:ext cx="843529"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910846"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09616" y="244788"/>
            <a:ext cx="701217"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813860" y="257772"/>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总体的主成分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571670" y="244788"/>
            <a:ext cx="147761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样本主成分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109048" y="257772"/>
            <a:ext cx="224110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非线性主成分分析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7244774" y="70011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350155" y="278890"/>
            <a:ext cx="1988023"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主成分分析实践</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7" name="TextBox 19"/>
          <p:cNvSpPr txBox="1"/>
          <p:nvPr userDrawn="1"/>
        </p:nvSpPr>
        <p:spPr>
          <a:xfrm>
            <a:off x="8397938" y="278890"/>
            <a:ext cx="843529"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910846"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09616" y="244788"/>
            <a:ext cx="701217"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813860" y="257772"/>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总体的主成分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571670" y="244788"/>
            <a:ext cx="147761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样本主成分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109048" y="257772"/>
            <a:ext cx="224110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非线性主成分分析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8623046" y="687699"/>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350155" y="278890"/>
            <a:ext cx="1988023"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主成分分析实践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7" name="TextBox 19"/>
          <p:cNvSpPr txBox="1"/>
          <p:nvPr userDrawn="1"/>
        </p:nvSpPr>
        <p:spPr>
          <a:xfrm>
            <a:off x="8397938" y="278890"/>
            <a:ext cx="843529"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总结</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218658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43288" y="214363"/>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问题的提出</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1587448" y="210069"/>
            <a:ext cx="1782414" cy="400110"/>
          </a:xfrm>
          <a:prstGeom prst="rect">
            <a:avLst/>
          </a:prstGeom>
          <a:noFill/>
        </p:spPr>
        <p:txBody>
          <a:bodyPr wrap="square" rtlCol="0">
            <a:spAutoFit/>
          </a:bodyPr>
          <a:lstStyle/>
          <a:p>
            <a:r>
              <a:rPr lang="zh-CN" altLang="en-US" sz="2000" b="1" kern="1200" dirty="0">
                <a:solidFill>
                  <a:srgbClr val="2696D3"/>
                </a:solidFill>
                <a:latin typeface="楷体" panose="02010609060101010101" pitchFamily="49" charset="-122"/>
                <a:ea typeface="楷体" panose="02010609060101010101" pitchFamily="49" charset="-122"/>
                <a:cs typeface="+mn-cs"/>
              </a:rPr>
              <a:t>基本概念</a:t>
            </a:r>
            <a:endParaRPr lang="zh-CN" altLang="en-US" sz="2000" b="1" kern="1200" dirty="0">
              <a:solidFill>
                <a:srgbClr val="2696D3"/>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747048" y="21006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交叉验证法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4253961" y="214363"/>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自助法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286988" y="203776"/>
            <a:ext cx="1477618" cy="400110"/>
          </a:xfrm>
          <a:prstGeom prst="rect">
            <a:avLst/>
          </a:prstGeom>
          <a:noFill/>
        </p:spPr>
        <p:txBody>
          <a:bodyPr wrap="square" rtlCol="0">
            <a:spAutoFit/>
          </a:bodyPr>
          <a:lstStyle/>
          <a:p>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矩形 9"/>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3521843"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问题的提出</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7"/>
          <p:cNvSpPr txBox="1"/>
          <p:nvPr userDrawn="1"/>
        </p:nvSpPr>
        <p:spPr>
          <a:xfrm>
            <a:off x="1557133" y="210069"/>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747048" y="210069"/>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交叉验证法</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4253961" y="214363"/>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自助法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286988" y="203776"/>
            <a:ext cx="1477618" cy="400110"/>
          </a:xfrm>
          <a:prstGeom prst="rect">
            <a:avLst/>
          </a:prstGeom>
          <a:noFill/>
        </p:spPr>
        <p:txBody>
          <a:bodyPr wrap="square" rtlCol="0">
            <a:spAutoFit/>
          </a:bodyPr>
          <a:lstStyle/>
          <a:p>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矩形 10"/>
          <p:cNvSpPr/>
          <p:nvPr userDrawn="1"/>
        </p:nvSpPr>
        <p:spPr bwMode="auto">
          <a:xfrm flipV="1">
            <a:off x="72898" y="579341"/>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等腰三角形 15"/>
          <p:cNvSpPr/>
          <p:nvPr userDrawn="1"/>
        </p:nvSpPr>
        <p:spPr bwMode="auto">
          <a:xfrm flipV="1">
            <a:off x="4797231" y="715621"/>
            <a:ext cx="198783" cy="152400"/>
          </a:xfrm>
          <a:prstGeom prst="triangl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7" name="TextBox 15"/>
          <p:cNvSpPr txBox="1"/>
          <p:nvPr userDrawn="1"/>
        </p:nvSpPr>
        <p:spPr>
          <a:xfrm>
            <a:off x="112643"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问题的提出</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7"/>
          <p:cNvSpPr txBox="1"/>
          <p:nvPr userDrawn="1"/>
        </p:nvSpPr>
        <p:spPr>
          <a:xfrm>
            <a:off x="1557133" y="210069"/>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8"/>
          <p:cNvSpPr txBox="1"/>
          <p:nvPr userDrawn="1"/>
        </p:nvSpPr>
        <p:spPr>
          <a:xfrm>
            <a:off x="2747048" y="21006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交叉验证法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4253961" y="214363"/>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a:solidFill>
                  <a:schemeClr val="accent3"/>
                </a:solidFill>
                <a:latin typeface="楷体" panose="02010609060101010101" pitchFamily="49" charset="-122"/>
                <a:ea typeface="楷体" panose="02010609060101010101" pitchFamily="49" charset="-122"/>
                <a:cs typeface="+mn-cs"/>
              </a:rPr>
              <a:t>自助法</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4" name="TextBox 19"/>
          <p:cNvSpPr txBox="1"/>
          <p:nvPr userDrawn="1"/>
        </p:nvSpPr>
        <p:spPr>
          <a:xfrm>
            <a:off x="5286988" y="203776"/>
            <a:ext cx="1477618" cy="400110"/>
          </a:xfrm>
          <a:prstGeom prst="rect">
            <a:avLst/>
          </a:prstGeom>
          <a:noFill/>
        </p:spPr>
        <p:txBody>
          <a:bodyPr wrap="square" rtlCol="0">
            <a:spAutoFit/>
          </a:bodyPr>
          <a:lstStyle/>
          <a:p>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0.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1.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3.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4.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5.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6.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7.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8.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9.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hemeOverride" Target="../theme/themeOverride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0.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1.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2.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24.xml"/><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25.xml"/><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26.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8.xml"/><Relationship Id="rId2" Type="http://schemas.openxmlformats.org/officeDocument/2006/relationships/image" Target="../media/image34.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0.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1.xml"/><Relationship Id="rId2" Type="http://schemas.openxmlformats.org/officeDocument/2006/relationships/image" Target="../media/image37.png"/><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2.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3.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4.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5.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6.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7.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8.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9.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42.xml"/><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43.xml"/><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4.xml"/><Relationship Id="rId2" Type="http://schemas.openxmlformats.org/officeDocument/2006/relationships/image" Target="../media/image49.png"/><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5.xml"/><Relationship Id="rId2" Type="http://schemas.openxmlformats.org/officeDocument/2006/relationships/image" Target="../media/image51.png"/><Relationship Id="rId1" Type="http://schemas.openxmlformats.org/officeDocument/2006/relationships/image" Target="../media/image50.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5.xml"/><Relationship Id="rId3" Type="http://schemas.openxmlformats.org/officeDocument/2006/relationships/themeOverride" Target="../theme/themeOverride46.xml"/><Relationship Id="rId2" Type="http://schemas.openxmlformats.org/officeDocument/2006/relationships/image" Target="../media/image53.png"/><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xml"/><Relationship Id="rId3" Type="http://schemas.openxmlformats.org/officeDocument/2006/relationships/themeOverride" Target="../theme/themeOverride47.xml"/><Relationship Id="rId2" Type="http://schemas.openxmlformats.org/officeDocument/2006/relationships/image" Target="../media/image55.png"/><Relationship Id="rId1" Type="http://schemas.openxmlformats.org/officeDocument/2006/relationships/image" Target="../media/image54.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themeOverride" Target="../theme/themeOverride48.xml"/><Relationship Id="rId2" Type="http://schemas.openxmlformats.org/officeDocument/2006/relationships/image" Target="../media/image57.png"/><Relationship Id="rId1" Type="http://schemas.openxmlformats.org/officeDocument/2006/relationships/image" Target="../media/image56.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themeOverride" Target="../theme/themeOverride49.xml"/><Relationship Id="rId2" Type="http://schemas.openxmlformats.org/officeDocument/2006/relationships/image" Target="../media/image59.png"/><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0.xml"/><Relationship Id="rId2" Type="http://schemas.openxmlformats.org/officeDocument/2006/relationships/image" Target="../media/image61.png"/><Relationship Id="rId1"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51.xml"/><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5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3.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hemeOverride" Target="../theme/themeOverride54.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6.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8.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9.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333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smtClean="0">
                <a:solidFill>
                  <a:schemeClr val="bg1"/>
                </a:solidFill>
                <a:latin typeface="微软雅黑" panose="020B0503020204020204" pitchFamily="34" charset="-122"/>
                <a:ea typeface="微软雅黑" panose="020B0503020204020204" pitchFamily="34" charset="-122"/>
              </a:rPr>
              <a:t>主成分分析</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7260485" y="3419948"/>
            <a:ext cx="3862280" cy="369332"/>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rPr>
              <a:t>principal component analysis</a:t>
            </a:r>
            <a:endParaRPr lang="zh-CN" altLang="en-US"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6001" y="870888"/>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总体主成分的求法</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1975708" y="1701090"/>
            <a:ext cx="7788052" cy="4527480"/>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6001" y="870888"/>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总体主成分的求法</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2353811" y="1455662"/>
            <a:ext cx="7257549" cy="4983457"/>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26161" y="688008"/>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总体主成分的求法</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rotWithShape="1">
          <a:blip r:embed="rId1"/>
          <a:srcRect l="1" t="571" r="680" b="3333"/>
          <a:stretch>
            <a:fillRect/>
          </a:stretch>
        </p:blipFill>
        <p:spPr>
          <a:xfrm>
            <a:off x="1856009" y="1272783"/>
            <a:ext cx="7420744" cy="5151121"/>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26161" y="830248"/>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总体主成分的性质</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797905" y="1415023"/>
            <a:ext cx="7679192" cy="4985540"/>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87121" y="952168"/>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总体主成分的性质</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rotWithShape="1">
          <a:blip r:embed="rId1"/>
          <a:srcRect l="1" r="-1218" b="41662"/>
          <a:stretch>
            <a:fillRect/>
          </a:stretch>
        </p:blipFill>
        <p:spPr>
          <a:xfrm>
            <a:off x="1396586" y="1740142"/>
            <a:ext cx="9291734" cy="4342768"/>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54725" y="891208"/>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总体主成分的性质</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663570" y="1694106"/>
            <a:ext cx="8262749" cy="465566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54725" y="891208"/>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总体主成分的性质</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矩形 1"/>
          <p:cNvSpPr/>
          <p:nvPr/>
        </p:nvSpPr>
        <p:spPr>
          <a:xfrm>
            <a:off x="179174" y="1475983"/>
            <a:ext cx="7263527" cy="461665"/>
          </a:xfrm>
          <a:prstGeom prst="rect">
            <a:avLst/>
          </a:prstGeom>
        </p:spPr>
        <p:txBody>
          <a:bodyPr wrap="none">
            <a:spAutoFit/>
          </a:bodyPr>
          <a:lstStyle/>
          <a:p>
            <a:r>
              <a:rPr lang="zh-CN" altLang="en-US" sz="2400" dirty="0">
                <a:latin typeface="楷体" panose="02010609060101010101" pitchFamily="49" charset="-122"/>
                <a:ea typeface="楷体" panose="02010609060101010101" pitchFamily="49" charset="-122"/>
              </a:rPr>
              <a:t>下面我们通过一个例子阐述总体主成分的计算方法。</a:t>
            </a:r>
            <a:endParaRPr lang="zh-CN" altLang="en-US" sz="24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79174" y="2207463"/>
            <a:ext cx="8281684" cy="3818442"/>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24245" y="804233"/>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总体主成分的性质</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2057773" y="1389008"/>
            <a:ext cx="7413383" cy="5004703"/>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24245" y="804233"/>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总体主成分的性质</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2057773" y="1389008"/>
            <a:ext cx="7413383" cy="5004703"/>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34405" y="825761"/>
            <a:ext cx="3892412"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标准化变量的主成分</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2" name="矩形 1"/>
              <p:cNvSpPr/>
              <p:nvPr/>
            </p:nvSpPr>
            <p:spPr>
              <a:xfrm>
                <a:off x="0" y="1515993"/>
                <a:ext cx="12131040" cy="4227311"/>
              </a:xfrm>
              <a:prstGeom prst="rect">
                <a:avLst/>
              </a:prstGeom>
            </p:spPr>
            <p:txBody>
              <a:bodyPr wrap="square">
                <a:spAutoFit/>
              </a:bodyPr>
              <a:lstStyle/>
              <a:p>
                <a:pPr marL="342900" indent="-342900">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在实际问题中，通常有两种情形不适合直接从协方差矩阵</a:t>
                </a:r>
                <a:r>
                  <a:rPr lang="en-US" altLang="zh-CN" sz="2400" dirty="0" smtClean="0">
                    <a:latin typeface="楷体" panose="02010609060101010101" pitchFamily="49" charset="-122"/>
                    <a:ea typeface="楷体" panose="02010609060101010101" pitchFamily="49" charset="-122"/>
                  </a:rPr>
                  <a:t>Σ</a:t>
                </a:r>
                <a:r>
                  <a:rPr lang="zh-CN" altLang="en-US" sz="2400" dirty="0" smtClean="0">
                    <a:latin typeface="楷体" panose="02010609060101010101" pitchFamily="49" charset="-122"/>
                    <a:ea typeface="楷体" panose="02010609060101010101" pitchFamily="49" charset="-122"/>
                  </a:rPr>
                  <a:t>出发</a:t>
                </a:r>
                <a:r>
                  <a:rPr lang="zh-CN" altLang="en-US" sz="2400" dirty="0">
                    <a:latin typeface="楷体" panose="02010609060101010101" pitchFamily="49" charset="-122"/>
                    <a:ea typeface="楷体" panose="02010609060101010101" pitchFamily="49" charset="-122"/>
                  </a:rPr>
                  <a:t>求主成分。</a:t>
                </a:r>
                <a:r>
                  <a:rPr lang="zh-CN" altLang="en-US" sz="2400" dirty="0" smtClean="0">
                    <a:latin typeface="楷体" panose="02010609060101010101" pitchFamily="49" charset="-122"/>
                    <a:ea typeface="楷体" panose="02010609060101010101" pitchFamily="49" charset="-122"/>
                  </a:rPr>
                  <a:t>一种</a:t>
                </a:r>
                <a:r>
                  <a:rPr lang="zh-CN" altLang="en-US" sz="2400" dirty="0">
                    <a:latin typeface="楷体" panose="02010609060101010101" pitchFamily="49" charset="-122"/>
                    <a:ea typeface="楷体" panose="02010609060101010101" pitchFamily="49" charset="-122"/>
                  </a:rPr>
                  <a:t>是各变量的单位不全相同，对同样的变量使用不同的单位直接进行主成分分析，</a:t>
                </a:r>
                <a:r>
                  <a:rPr lang="zh-CN" altLang="en-US" sz="2400" dirty="0" smtClean="0">
                    <a:latin typeface="楷体" panose="02010609060101010101" pitchFamily="49" charset="-122"/>
                    <a:ea typeface="楷体" panose="02010609060101010101" pitchFamily="49" charset="-122"/>
                  </a:rPr>
                  <a:t>其结果</a:t>
                </a:r>
                <a:r>
                  <a:rPr lang="zh-CN" altLang="en-US" sz="2400" dirty="0">
                    <a:latin typeface="楷体" panose="02010609060101010101" pitchFamily="49" charset="-122"/>
                    <a:ea typeface="楷体" panose="02010609060101010101" pitchFamily="49" charset="-122"/>
                  </a:rPr>
                  <a:t>一般是不一样的，甚至差异较大，这样做出来的分析也没有意义。另一种是</a:t>
                </a:r>
                <a:r>
                  <a:rPr lang="zh-CN" altLang="en-US" sz="2400" dirty="0" smtClean="0">
                    <a:latin typeface="楷体" panose="02010609060101010101" pitchFamily="49" charset="-122"/>
                    <a:ea typeface="楷体" panose="02010609060101010101" pitchFamily="49" charset="-122"/>
                  </a:rPr>
                  <a:t>各变量</a:t>
                </a:r>
                <a:r>
                  <a:rPr lang="zh-CN" altLang="en-US" sz="2400" dirty="0">
                    <a:latin typeface="楷体" panose="02010609060101010101" pitchFamily="49" charset="-122"/>
                    <a:ea typeface="楷体" panose="02010609060101010101" pitchFamily="49" charset="-122"/>
                  </a:rPr>
                  <a:t>的单位虽相同，但是其变量方差的差异较大，以至于主成分分析的结果往往</a:t>
                </a:r>
                <a:r>
                  <a:rPr lang="zh-CN" altLang="en-US" sz="2400" dirty="0" smtClean="0">
                    <a:latin typeface="楷体" panose="02010609060101010101" pitchFamily="49" charset="-122"/>
                    <a:ea typeface="楷体" panose="02010609060101010101" pitchFamily="49" charset="-122"/>
                  </a:rPr>
                  <a:t>倾向</a:t>
                </a:r>
                <a:r>
                  <a:rPr lang="zh-CN" altLang="en-US" sz="2400" dirty="0">
                    <a:latin typeface="楷体" panose="02010609060101010101" pitchFamily="49" charset="-122"/>
                    <a:ea typeface="楷体" panose="02010609060101010101" pitchFamily="49" charset="-122"/>
                  </a:rPr>
                  <a:t>于方差大的变量，而方差小的变量几乎被忽略</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因此</a:t>
                </a:r>
                <a:r>
                  <a:rPr lang="zh-CN" altLang="en-US" sz="2400" dirty="0">
                    <a:latin typeface="楷体" panose="02010609060101010101" pitchFamily="49" charset="-122"/>
                    <a:ea typeface="楷体" panose="02010609060101010101" pitchFamily="49" charset="-122"/>
                  </a:rPr>
                  <a:t>，对这两种情形，我们通常</a:t>
                </a:r>
                <a:r>
                  <a:rPr lang="zh-CN" altLang="en-US" sz="2400" dirty="0" smtClean="0">
                    <a:latin typeface="楷体" panose="02010609060101010101" pitchFamily="49" charset="-122"/>
                    <a:ea typeface="楷体" panose="02010609060101010101" pitchFamily="49" charset="-122"/>
                  </a:rPr>
                  <a:t>先将</a:t>
                </a:r>
                <a:r>
                  <a:rPr lang="zh-CN" altLang="en-US" sz="2400" dirty="0">
                    <a:latin typeface="楷体" panose="02010609060101010101" pitchFamily="49" charset="-122"/>
                    <a:ea typeface="楷体" panose="02010609060101010101" pitchFamily="49" charset="-122"/>
                  </a:rPr>
                  <a:t>各原始变量做标准化处理，然后从标准化变量的协方差矩阵出发求主成分。</a:t>
                </a:r>
                <a:r>
                  <a:rPr lang="zh-CN" altLang="en-US" sz="2400" dirty="0" smtClean="0">
                    <a:latin typeface="楷体" panose="02010609060101010101" pitchFamily="49" charset="-122"/>
                    <a:ea typeface="楷体" panose="02010609060101010101" pitchFamily="49" charset="-122"/>
                  </a:rPr>
                  <a:t>常用的</a:t>
                </a:r>
                <a:r>
                  <a:rPr lang="zh-CN" altLang="en-US" sz="2400" dirty="0">
                    <a:latin typeface="楷体" panose="02010609060101010101" pitchFamily="49" charset="-122"/>
                    <a:ea typeface="楷体" panose="02010609060101010101" pitchFamily="49" charset="-122"/>
                  </a:rPr>
                  <a:t>标准化变换为</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endParaRPr lang="en-US" altLang="zh-CN"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t>其中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µ</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𝑖</m:t>
                            </m:r>
                          </m:sub>
                        </m:sSub>
                      </m:e>
                    </m:d>
                    <m:r>
                      <a:rPr lang="en-US" altLang="zh-CN" sz="2400" i="1" dirty="0">
                        <a:latin typeface="Cambria Math" panose="02040503050406030204" pitchFamily="18" charset="0"/>
                      </a:rPr>
                      <m:t>, </m:t>
                    </m:r>
                    <m:sSub>
                      <m:sSubPr>
                        <m:ctrlPr>
                          <a:rPr lang="en-US" altLang="zh-CN" sz="2400" i="1" dirty="0" smtClean="0">
                            <a:latin typeface="Cambria Math" panose="02040503050406030204" pitchFamily="18" charset="0"/>
                          </a:rPr>
                        </m:ctrlPr>
                      </m:sSubPr>
                      <m:e>
                        <m:r>
                          <a:rPr lang="el-GR" altLang="zh-CN" sz="2400" i="1" dirty="0">
                            <a:latin typeface="Cambria Math" panose="02040503050406030204" pitchFamily="18" charset="0"/>
                          </a:rPr>
                          <m:t>𝜎</m:t>
                        </m:r>
                      </m:e>
                      <m:sub>
                        <m:r>
                          <a:rPr lang="en-US" altLang="zh-CN" sz="2400" i="1" dirty="0" smtClean="0">
                            <a:latin typeface="Cambria Math" panose="02040503050406030204" pitchFamily="18" charset="0"/>
                          </a:rPr>
                          <m:t>𝑖𝑖</m:t>
                        </m:r>
                      </m:sub>
                    </m:sSub>
                    <m:r>
                      <a:rPr lang="en-US" altLang="zh-CN" sz="2400" b="0" i="1" dirty="0" smtClean="0">
                        <a:latin typeface="Cambria Math" panose="02040503050406030204" pitchFamily="18" charset="0"/>
                      </a:rPr>
                      <m:t>=</m:t>
                    </m:r>
                    <m:r>
                      <m:rPr>
                        <m:sty m:val="p"/>
                      </m:rPr>
                      <a:rPr lang="en-US" altLang="zh-CN" sz="2400" i="1" dirty="0">
                        <a:latin typeface="Cambria Math" panose="02040503050406030204" pitchFamily="18" charset="0"/>
                      </a:rPr>
                      <m:t>var</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𝑖</m:t>
                            </m:r>
                          </m:sub>
                        </m:sSub>
                      </m:e>
                    </m:d>
                  </m:oMath>
                </a14:m>
                <a:r>
                  <a:rPr lang="zh-CN" altLang="en-US" sz="2400" dirty="0"/>
                  <a:t>。</a:t>
                </a:r>
                <a14:m>
                  <m:oMath xmlns:m="http://schemas.openxmlformats.org/officeDocument/2006/math">
                    <m:r>
                      <a:rPr lang="zh-CN" altLang="en-US" sz="2400" i="1" dirty="0" smtClean="0">
                        <a:latin typeface="Cambria Math" panose="02040503050406030204" pitchFamily="18" charset="0"/>
                      </a:rPr>
                      <m:t>此时</m:t>
                    </m:r>
                    <m:r>
                      <a:rPr lang="zh-CN" altLang="en-US" sz="2400" i="1" dirty="0" smtClean="0">
                        <a:latin typeface="Cambria Math" panose="02040503050406030204" pitchFamily="18" charset="0"/>
                      </a:rPr>
                      <m:t> </m:t>
                    </m:r>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𝑋</m:t>
                        </m:r>
                      </m:e>
                      <m:sup>
                        <m:r>
                          <a:rPr lang="en-US" altLang="zh-CN" sz="2400" i="1" dirty="0">
                            <a:latin typeface="Cambria Math" panose="02040503050406030204" pitchFamily="18" charset="0"/>
                          </a:rPr>
                          <m:t>∗</m:t>
                        </m:r>
                      </m:sup>
                    </m:sSup>
                    <m:r>
                      <a:rPr lang="en-US" altLang="zh-CN" sz="2400" i="1" dirty="0" smtClean="0">
                        <a:latin typeface="Cambria Math" panose="02040503050406030204" pitchFamily="18" charset="0"/>
                      </a:rPr>
                      <m:t> </m:t>
                    </m:r>
                    <m:r>
                      <a:rPr lang="en-US" altLang="zh-CN" sz="2400" i="1" dirty="0">
                        <a:latin typeface="Cambria Math" panose="02040503050406030204" pitchFamily="18" charset="0"/>
                      </a:rPr>
                      <m:t>= </m:t>
                    </m:r>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m:t>
                            </m:r>
                          </m:sup>
                        </m:sSubSup>
                        <m:r>
                          <a:rPr lang="en-US" altLang="zh-CN" sz="2400" i="1" dirty="0">
                            <a:latin typeface="Cambria Math" panose="02040503050406030204" pitchFamily="18" charset="0"/>
                          </a:rPr>
                          <m:t> </m:t>
                        </m:r>
                        <m:r>
                          <a:rPr lang="en-US" altLang="zh-CN" sz="2400" i="1" dirty="0">
                            <a:latin typeface="Cambria Math" panose="02040503050406030204" pitchFamily="18" charset="0"/>
                          </a:rPr>
                          <m:t>, </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2</m:t>
                            </m:r>
                          </m:sub>
                          <m:sup>
                            <m:r>
                              <a:rPr lang="en-US" altLang="zh-CN" sz="2400" i="1" dirty="0">
                                <a:latin typeface="Cambria Math" panose="02040503050406030204" pitchFamily="18" charset="0"/>
                              </a:rPr>
                              <m:t>∗</m:t>
                            </m:r>
                          </m:sup>
                        </m:sSubSup>
                        <m:r>
                          <a:rPr lang="en-US" altLang="zh-CN" sz="2400" i="1" dirty="0">
                            <a:latin typeface="Cambria Math" panose="02040503050406030204" pitchFamily="18" charset="0"/>
                          </a:rPr>
                          <m:t>, · · · , </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𝑝</m:t>
                            </m:r>
                          </m:sub>
                          <m:sup>
                            <m:r>
                              <a:rPr lang="en-US" altLang="zh-CN" sz="2400" i="1" dirty="0">
                                <a:latin typeface="Cambria Math" panose="02040503050406030204" pitchFamily="18" charset="0"/>
                              </a:rPr>
                              <m:t>∗</m:t>
                            </m:r>
                          </m:sup>
                        </m:sSubSup>
                        <m:r>
                          <a:rPr lang="en-US" altLang="zh-CN" sz="2400" i="1" dirty="0">
                            <a:latin typeface="Cambria Math" panose="02040503050406030204" pitchFamily="18" charset="0"/>
                          </a:rPr>
                          <m:t> </m:t>
                        </m:r>
                        <m:r>
                          <a:rPr lang="en-US" altLang="zh-CN" sz="2400" i="1" dirty="0">
                            <a:latin typeface="Cambria Math" panose="02040503050406030204" pitchFamily="18" charset="0"/>
                          </a:rPr>
                          <m:t>)</m:t>
                        </m:r>
                      </m:e>
                      <m:sup>
                        <m:r>
                          <a:rPr lang="en-US" altLang="zh-CN" sz="2400" i="1" dirty="0">
                            <a:latin typeface="Cambria Math" panose="02040503050406030204" pitchFamily="18" charset="0"/>
                          </a:rPr>
                          <m:t>𝑇</m:t>
                        </m:r>
                      </m:sup>
                    </m:sSup>
                    <m:r>
                      <a:rPr lang="en-US" altLang="zh-CN" sz="2400" i="1" dirty="0">
                        <a:latin typeface="Cambria Math" panose="02040503050406030204" pitchFamily="18" charset="0"/>
                      </a:rPr>
                      <m:t> </m:t>
                    </m:r>
                  </m:oMath>
                </a14:m>
                <a:r>
                  <a:rPr lang="zh-CN" altLang="en-US" sz="2400" dirty="0"/>
                  <a:t>的协方差矩阵为原 始变量 </a:t>
                </a:r>
                <a14:m>
                  <m:oMath xmlns:m="http://schemas.openxmlformats.org/officeDocument/2006/math">
                    <m:r>
                      <a:rPr lang="en-US" altLang="zh-CN" sz="2400" i="1" dirty="0" smtClean="0">
                        <a:latin typeface="Cambria Math" panose="02040503050406030204" pitchFamily="18" charset="0"/>
                      </a:rPr>
                      <m:t>𝑋</m:t>
                    </m:r>
                    <m:r>
                      <a:rPr lang="en-US" altLang="zh-CN" sz="2400" b="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 · · · ,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𝑝</m:t>
                            </m:r>
                          </m:sub>
                        </m:sSub>
                        <m:r>
                          <a:rPr lang="en-US" altLang="zh-CN" sz="2400" i="1" dirty="0">
                            <a:latin typeface="Cambria Math" panose="02040503050406030204" pitchFamily="18" charset="0"/>
                          </a:rPr>
                          <m:t>)</m:t>
                        </m:r>
                      </m:e>
                      <m:sup>
                        <m:r>
                          <a:rPr lang="en-US" altLang="zh-CN" sz="2400" i="1" dirty="0">
                            <a:latin typeface="Cambria Math" panose="02040503050406030204" pitchFamily="18" charset="0"/>
                          </a:rPr>
                          <m:t>𝑇</m:t>
                        </m:r>
                      </m:sup>
                    </m:sSup>
                    <m:r>
                      <a:rPr lang="en-US" altLang="zh-CN" sz="2400" i="1" dirty="0">
                        <a:latin typeface="Cambria Math" panose="02040503050406030204" pitchFamily="18" charset="0"/>
                      </a:rPr>
                      <m:t> </m:t>
                    </m:r>
                  </m:oMath>
                </a14:m>
                <a:r>
                  <a:rPr lang="zh-CN" altLang="en-US" sz="2400" dirty="0"/>
                  <a:t>的相关系数矩阵 </a:t>
                </a:r>
                <a14:m>
                  <m:oMath xmlns:m="http://schemas.openxmlformats.org/officeDocument/2006/math">
                    <m:r>
                      <a:rPr lang="el-GR" altLang="zh-CN" sz="2400" i="1" dirty="0" smtClean="0">
                        <a:latin typeface="Cambria Math" panose="02040503050406030204" pitchFamily="18" charset="0"/>
                      </a:rPr>
                      <m:t>𝜌</m:t>
                    </m:r>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l-GR" altLang="zh-CN" sz="2400" i="1" dirty="0">
                            <a:latin typeface="Cambria Math" panose="02040503050406030204" pitchFamily="18" charset="0"/>
                          </a:rPr>
                          <m:t>(</m:t>
                        </m:r>
                        <m:sSub>
                          <m:sSubPr>
                            <m:ctrlPr>
                              <a:rPr lang="el-GR" altLang="zh-CN" sz="2400" i="1" dirty="0">
                                <a:latin typeface="Cambria Math" panose="02040503050406030204" pitchFamily="18" charset="0"/>
                              </a:rPr>
                            </m:ctrlPr>
                          </m:sSubPr>
                          <m:e>
                            <m:r>
                              <a:rPr lang="el-GR" altLang="zh-CN" sz="2400" i="1" dirty="0">
                                <a:latin typeface="Cambria Math" panose="02040503050406030204" pitchFamily="18" charset="0"/>
                              </a:rPr>
                              <m:t>𝜌</m:t>
                            </m:r>
                          </m:e>
                          <m:sub>
                            <m:r>
                              <a:rPr lang="en-US" altLang="zh-CN" sz="2400" i="1" dirty="0">
                                <a:latin typeface="Cambria Math" panose="02040503050406030204" pitchFamily="18" charset="0"/>
                              </a:rPr>
                              <m:t>𝑖𝑗</m:t>
                            </m:r>
                          </m:sub>
                        </m:sSub>
                        <m:r>
                          <a:rPr lang="en-US" altLang="zh-CN" sz="2400" i="1" dirty="0">
                            <a:latin typeface="Cambria Math" panose="02040503050406030204" pitchFamily="18" charset="0"/>
                          </a:rPr>
                          <m:t> )</m:t>
                        </m:r>
                      </m:e>
                      <m:sub>
                        <m:r>
                          <a:rPr lang="en-US" altLang="zh-CN" sz="2400" i="1" dirty="0">
                            <a:latin typeface="Cambria Math" panose="02040503050406030204" pitchFamily="18" charset="0"/>
                          </a:rPr>
                          <m:t>𝑝</m:t>
                        </m:r>
                        <m:r>
                          <a:rPr lang="en-US" altLang="zh-CN" sz="2400" i="1" dirty="0">
                            <a:latin typeface="Cambria Math" panose="02040503050406030204" pitchFamily="18" charset="0"/>
                          </a:rPr>
                          <m:t>×</m:t>
                        </m:r>
                        <m:r>
                          <a:rPr lang="en-US" altLang="zh-CN" sz="2400" i="1" dirty="0">
                            <a:latin typeface="Cambria Math" panose="02040503050406030204" pitchFamily="18" charset="0"/>
                          </a:rPr>
                          <m:t>𝑝</m:t>
                        </m:r>
                      </m:sub>
                    </m:sSub>
                  </m:oMath>
                </a14:m>
                <a:r>
                  <a:rPr lang="zh-CN" altLang="en-US" sz="2400" dirty="0" smtClean="0"/>
                  <a:t>，其中：</a:t>
                </a:r>
                <a:endParaRPr lang="en-US" altLang="zh-CN" sz="2400" dirty="0" smtClean="0"/>
              </a:p>
              <a:p>
                <a:endParaRPr lang="zh-CN" altLang="en-US" sz="2400" dirty="0">
                  <a:latin typeface="楷体" panose="02010609060101010101" pitchFamily="49" charset="-122"/>
                  <a:ea typeface="楷体" panose="02010609060101010101" pitchFamily="49" charset="-122"/>
                </a:endParaRPr>
              </a:p>
            </p:txBody>
          </p:sp>
        </mc:Choice>
        <mc:Fallback>
          <p:sp>
            <p:nvSpPr>
              <p:cNvPr id="2" name="矩形 1"/>
              <p:cNvSpPr>
                <a:spLocks noRot="1" noChangeAspect="1" noMove="1" noResize="1" noEditPoints="1" noAdjustHandles="1" noChangeArrowheads="1" noChangeShapeType="1" noTextEdit="1"/>
              </p:cNvSpPr>
              <p:nvPr/>
            </p:nvSpPr>
            <p:spPr>
              <a:xfrm>
                <a:off x="0" y="1515993"/>
                <a:ext cx="12131040" cy="4227311"/>
              </a:xfrm>
              <a:prstGeom prst="rect">
                <a:avLst/>
              </a:prstGeom>
              <a:blipFill rotWithShape="1">
                <a:blip r:embed="rId1"/>
                <a:stretch>
                  <a:fillRect t="-6" b="9"/>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6810962" y="3761729"/>
            <a:ext cx="3196638" cy="749556"/>
          </a:xfrm>
          <a:prstGeom prst="rect">
            <a:avLst/>
          </a:prstGeom>
        </p:spPr>
      </p:pic>
      <p:pic>
        <p:nvPicPr>
          <p:cNvPr id="6" name="图片 5"/>
          <p:cNvPicPr>
            <a:picLocks noChangeAspect="1"/>
          </p:cNvPicPr>
          <p:nvPr/>
        </p:nvPicPr>
        <p:blipFill>
          <a:blip r:embed="rId3"/>
          <a:stretch>
            <a:fillRect/>
          </a:stretch>
        </p:blipFill>
        <p:spPr>
          <a:xfrm>
            <a:off x="8409281" y="5113368"/>
            <a:ext cx="3583199" cy="1080833"/>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3044518"/>
            <a:ext cx="357505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、简介</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二、总体的主成分</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三、样本主成分</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四、非线性主成分分析</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五、主成分分析实践</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六、总结</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34405" y="825761"/>
            <a:ext cx="3892412"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标准化变量的主成分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矩形 1"/>
          <p:cNvSpPr/>
          <p:nvPr/>
        </p:nvSpPr>
        <p:spPr>
          <a:xfrm>
            <a:off x="0" y="1515993"/>
            <a:ext cx="12131040" cy="1200329"/>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因此我们只需要直接从相关系数</a:t>
            </a:r>
            <a:r>
              <a:rPr lang="zh-CN" altLang="en-US" sz="2400" dirty="0" smtClean="0">
                <a:latin typeface="楷体" panose="02010609060101010101" pitchFamily="49" charset="-122"/>
                <a:ea typeface="楷体" panose="02010609060101010101" pitchFamily="49" charset="-122"/>
              </a:rPr>
              <a:t>矩阵</a:t>
            </a:r>
            <a:r>
              <a:rPr lang="en-US" altLang="zh-CN" sz="2400" dirty="0" smtClean="0">
                <a:latin typeface="楷体" panose="02010609060101010101" pitchFamily="49" charset="-122"/>
                <a:ea typeface="楷体" panose="02010609060101010101" pitchFamily="49" charset="-122"/>
              </a:rPr>
              <a:t>ρ</a:t>
            </a:r>
            <a:r>
              <a:rPr lang="zh-CN" altLang="en-US" sz="2400" dirty="0" smtClean="0">
                <a:latin typeface="楷体" panose="02010609060101010101" pitchFamily="49" charset="-122"/>
                <a:ea typeface="楷体" panose="02010609060101010101" pitchFamily="49" charset="-122"/>
              </a:rPr>
              <a:t>出发</a:t>
            </a:r>
            <a:r>
              <a:rPr lang="zh-CN" altLang="en-US" sz="2400" dirty="0">
                <a:latin typeface="楷体" panose="02010609060101010101" pitchFamily="49" charset="-122"/>
                <a:ea typeface="楷体" panose="02010609060101010101" pitchFamily="49" charset="-122"/>
              </a:rPr>
              <a:t>求主成分，此时的主成分分析将均等</a:t>
            </a:r>
            <a:r>
              <a:rPr lang="zh-CN" altLang="en-US" sz="2400" dirty="0" smtClean="0">
                <a:latin typeface="楷体" panose="02010609060101010101" pitchFamily="49" charset="-122"/>
                <a:ea typeface="楷体" panose="02010609060101010101" pitchFamily="49" charset="-122"/>
              </a:rPr>
              <a:t>地对待</a:t>
            </a:r>
            <a:r>
              <a:rPr lang="zh-CN" altLang="en-US" sz="2400" dirty="0">
                <a:latin typeface="楷体" panose="02010609060101010101" pitchFamily="49" charset="-122"/>
                <a:ea typeface="楷体" panose="02010609060101010101" pitchFamily="49" charset="-122"/>
              </a:rPr>
              <a:t>每一个原始变量。从相关系数矩阵出发求的主成分与从协方差矩阵出发是</a:t>
            </a:r>
            <a:r>
              <a:rPr lang="zh-CN" altLang="en-US" sz="2400" dirty="0" smtClean="0">
                <a:latin typeface="楷体" panose="02010609060101010101" pitchFamily="49" charset="-122"/>
                <a:ea typeface="楷体" panose="02010609060101010101" pitchFamily="49" charset="-122"/>
              </a:rPr>
              <a:t>完全类似</a:t>
            </a:r>
            <a:r>
              <a:rPr lang="zh-CN" altLang="en-US" sz="2400" dirty="0">
                <a:latin typeface="楷体" panose="02010609060101010101" pitchFamily="49" charset="-122"/>
                <a:ea typeface="楷体" panose="02010609060101010101" pitchFamily="49" charset="-122"/>
              </a:rPr>
              <a:t>的，并且主成分的一些性质具有更简单的数学</a:t>
            </a:r>
            <a:r>
              <a:rPr lang="zh-CN" altLang="en-US" sz="2400" dirty="0" smtClean="0">
                <a:latin typeface="楷体" panose="02010609060101010101" pitchFamily="49" charset="-122"/>
                <a:ea typeface="楷体" panose="02010609060101010101" pitchFamily="49" charset="-122"/>
              </a:rPr>
              <a:t>形式。</a:t>
            </a:r>
            <a:endParaRPr lang="zh-CN" altLang="en-US" sz="2400"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407646" y="2716322"/>
            <a:ext cx="7641091" cy="3659244"/>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34405" y="825761"/>
            <a:ext cx="3892412"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标准化变量的主成分</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rotWithShape="1">
          <a:blip r:embed="rId1"/>
          <a:srcRect l="3383" t="480" r="6321" b="35034"/>
          <a:stretch>
            <a:fillRect/>
          </a:stretch>
        </p:blipFill>
        <p:spPr>
          <a:xfrm>
            <a:off x="243840" y="1838960"/>
            <a:ext cx="6309360" cy="4220450"/>
          </a:xfrm>
          <a:prstGeom prst="rect">
            <a:avLst/>
          </a:prstGeom>
        </p:spPr>
      </p:pic>
      <p:pic>
        <p:nvPicPr>
          <p:cNvPr id="6" name="图片 5"/>
          <p:cNvPicPr>
            <a:picLocks noChangeAspect="1"/>
          </p:cNvPicPr>
          <p:nvPr/>
        </p:nvPicPr>
        <p:blipFill>
          <a:blip r:embed="rId2"/>
          <a:stretch>
            <a:fillRect/>
          </a:stretch>
        </p:blipFill>
        <p:spPr>
          <a:xfrm>
            <a:off x="5842503" y="1838960"/>
            <a:ext cx="6227577" cy="2411925"/>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34405" y="825761"/>
            <a:ext cx="3892412"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标准化变量的主成分</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2381742" y="1410536"/>
            <a:ext cx="7615698" cy="5012865"/>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170992" y="4040257"/>
            <a:ext cx="6622365" cy="1887696"/>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样本主成分</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smtClean="0">
                <a:solidFill>
                  <a:schemeClr val="bg2">
                    <a:lumMod val="50000"/>
                  </a:schemeClr>
                </a:solidFill>
                <a:cs typeface="Times New Roman" panose="02020603050405020304" pitchFamily="18" charset="0"/>
              </a:rPr>
              <a:t>Sample principal component</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t="2311" r="1748"/>
          <a:stretch>
            <a:fillRect/>
          </a:stretch>
        </p:blipFill>
        <p:spPr>
          <a:xfrm>
            <a:off x="806951" y="864248"/>
            <a:ext cx="7482559" cy="4956784"/>
          </a:xfrm>
          <a:prstGeom prst="rect">
            <a:avLst/>
          </a:prstGeom>
        </p:spPr>
      </p:pic>
      <p:pic>
        <p:nvPicPr>
          <p:cNvPr id="6" name="图片 5"/>
          <p:cNvPicPr>
            <a:picLocks noChangeAspect="1"/>
          </p:cNvPicPr>
          <p:nvPr/>
        </p:nvPicPr>
        <p:blipFill>
          <a:blip r:embed="rId2"/>
          <a:stretch>
            <a:fillRect/>
          </a:stretch>
        </p:blipFill>
        <p:spPr>
          <a:xfrm>
            <a:off x="908551" y="5821032"/>
            <a:ext cx="7616740" cy="671207"/>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r="4644" b="37346"/>
          <a:stretch>
            <a:fillRect/>
          </a:stretch>
        </p:blipFill>
        <p:spPr>
          <a:xfrm>
            <a:off x="137022" y="1061605"/>
            <a:ext cx="6832738" cy="3762610"/>
          </a:xfrm>
          <a:prstGeom prst="rect">
            <a:avLst/>
          </a:prstGeom>
        </p:spPr>
      </p:pic>
      <p:pic>
        <p:nvPicPr>
          <p:cNvPr id="3" name="图片 2"/>
          <p:cNvPicPr>
            <a:picLocks noChangeAspect="1"/>
          </p:cNvPicPr>
          <p:nvPr/>
        </p:nvPicPr>
        <p:blipFill>
          <a:blip r:embed="rId2"/>
          <a:stretch>
            <a:fillRect/>
          </a:stretch>
        </p:blipFill>
        <p:spPr>
          <a:xfrm>
            <a:off x="5998737" y="3652299"/>
            <a:ext cx="5986222" cy="2526711"/>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61231" y="1410904"/>
            <a:ext cx="8612089" cy="4258376"/>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1382" y="3856861"/>
            <a:ext cx="8564880" cy="1887696"/>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非线性主成分分析</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smtClean="0">
                <a:solidFill>
                  <a:schemeClr val="bg2">
                    <a:lumMod val="50000"/>
                  </a:schemeClr>
                </a:solidFill>
                <a:cs typeface="Times New Roman" panose="02020603050405020304" pitchFamily="18" charset="0"/>
              </a:rPr>
              <a:t>Nonlinear principal component analysis</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0" y="2740491"/>
                <a:ext cx="12013323" cy="3631763"/>
              </a:xfrm>
              <a:prstGeom prst="rect">
                <a:avLst/>
              </a:prstGeom>
              <a:noFill/>
            </p:spPr>
            <p:txBody>
              <a:bodyPr wrap="square" rtlCol="0">
                <a:spAutoFit/>
              </a:bodyPr>
              <a:lstStyle/>
              <a:p>
                <a:pPr marL="457200" indent="-457200">
                  <a:lnSpc>
                    <a:spcPts val="44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核主成分分析（</a:t>
                </a:r>
                <a:r>
                  <a:rPr lang="en-US" altLang="zh-CN" sz="2400" dirty="0">
                    <a:latin typeface="Arial" panose="020B0604020202020204" pitchFamily="34" charset="0"/>
                    <a:ea typeface="楷体" panose="02010609060101010101" pitchFamily="49" charset="-122"/>
                    <a:cs typeface="Arial" panose="020B0604020202020204" pitchFamily="34" charset="0"/>
                  </a:rPr>
                  <a:t>Kernel Principal Component Analysis, KPCA</a:t>
                </a:r>
                <a:r>
                  <a:rPr lang="zh-CN" altLang="en-US" sz="2400" dirty="0">
                    <a:latin typeface="楷体" panose="02010609060101010101" pitchFamily="49" charset="-122"/>
                    <a:ea typeface="楷体" panose="02010609060101010101" pitchFamily="49" charset="-122"/>
                  </a:rPr>
                  <a:t>）是对传统</a:t>
                </a:r>
                <a:r>
                  <a:rPr lang="zh-CN" altLang="en-US" sz="2400" dirty="0" smtClean="0">
                    <a:latin typeface="楷体" panose="02010609060101010101" pitchFamily="49" charset="-122"/>
                    <a:ea typeface="楷体" panose="02010609060101010101" pitchFamily="49" charset="-122"/>
                  </a:rPr>
                  <a:t>主成分分析</a:t>
                </a:r>
                <a:r>
                  <a:rPr lang="zh-CN" altLang="en-US" sz="2400" dirty="0">
                    <a:latin typeface="楷体" panose="02010609060101010101" pitchFamily="49" charset="-122"/>
                    <a:ea typeface="楷体" panose="02010609060101010101" pitchFamily="49" charset="-122"/>
                  </a:rPr>
                  <a:t>（</a:t>
                </a:r>
                <a:r>
                  <a:rPr lang="en-US" altLang="zh-CN" sz="2400" dirty="0">
                    <a:latin typeface="Arial" panose="020B0604020202020204" pitchFamily="34" charset="0"/>
                    <a:ea typeface="楷体" panose="02010609060101010101" pitchFamily="49" charset="-122"/>
                    <a:cs typeface="Arial" panose="020B0604020202020204" pitchFamily="34" charset="0"/>
                  </a:rPr>
                  <a:t>PCA</a:t>
                </a:r>
                <a:r>
                  <a:rPr lang="zh-CN" altLang="en-US" sz="2400" dirty="0">
                    <a:latin typeface="楷体" panose="02010609060101010101" pitchFamily="49" charset="-122"/>
                    <a:ea typeface="楷体" panose="02010609060101010101" pitchFamily="49" charset="-122"/>
                  </a:rPr>
                  <a:t>）算法的非线性拓展。简单地说，通过将非线性不可分问题映射到维度更高 的特征空间，使其在新的特征空间上线性可分</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457200" indent="-457200">
                  <a:lnSpc>
                    <a:spcPts val="44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设</a:t>
                </a:r>
                <a:r>
                  <a:rPr lang="zh-CN" altLang="en-US" sz="2400" dirty="0">
                    <a:latin typeface="楷体" panose="02010609060101010101" pitchFamily="49" charset="-122"/>
                    <a:ea typeface="楷体" panose="02010609060101010101" pitchFamily="49" charset="-122"/>
                  </a:rPr>
                  <a:t>样本数据矩阵</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𝑋</m:t>
                    </m:r>
                    <m:r>
                      <a:rPr lang="en-US" altLang="zh-CN" sz="2400" b="0" i="1" dirty="0" smtClean="0">
                        <a:latin typeface="Cambria Math" panose="02040503050406030204" pitchFamily="18" charset="0"/>
                        <a:ea typeface="楷体" panose="02010609060101010101" pitchFamily="49" charset="-122"/>
                      </a:rPr>
                      <m:t>=</m:t>
                    </m:r>
                    <m:sSup>
                      <m:sSupPr>
                        <m:ctrlPr>
                          <a:rPr lang="en-US" altLang="zh-CN" sz="2400" b="0" i="1" dirty="0" smtClean="0">
                            <a:latin typeface="Cambria Math" panose="02040503050406030204" pitchFamily="18" charset="0"/>
                            <a:ea typeface="楷体" panose="02010609060101010101" pitchFamily="49" charset="-122"/>
                          </a:rPr>
                        </m:ctrlPr>
                      </m:sSupPr>
                      <m:e>
                        <m:r>
                          <a:rPr lang="en-US" altLang="zh-CN" sz="2400" i="1" dirty="0">
                            <a:latin typeface="Cambria Math" panose="02040503050406030204" pitchFamily="18" charset="0"/>
                            <a:ea typeface="楷体" panose="02010609060101010101" pitchFamily="49" charset="-122"/>
                          </a:rPr>
                          <m:t>(</m:t>
                        </m:r>
                        <m:sSub>
                          <m:sSubPr>
                            <m:ctrlPr>
                              <a:rPr lang="en-US" altLang="zh-CN" sz="2400" i="1" dirty="0" smtClean="0">
                                <a:latin typeface="Cambria Math" panose="02040503050406030204" pitchFamily="18" charset="0"/>
                                <a:ea typeface="楷体" panose="02010609060101010101" pitchFamily="49" charset="-122"/>
                              </a:rPr>
                            </m:ctrlPr>
                          </m:sSubPr>
                          <m:e>
                            <m:r>
                              <a:rPr lang="en-US" altLang="zh-CN" sz="2400" i="1" dirty="0">
                                <a:latin typeface="Cambria Math" panose="02040503050406030204" pitchFamily="18" charset="0"/>
                                <a:ea typeface="楷体" panose="02010609060101010101" pitchFamily="49" charset="-122"/>
                              </a:rPr>
                              <m:t>𝑋</m:t>
                            </m:r>
                          </m:e>
                          <m:sub>
                            <m:r>
                              <a:rPr lang="en-US" altLang="zh-CN" sz="2400" i="1" dirty="0">
                                <a:latin typeface="Cambria Math" panose="02040503050406030204" pitchFamily="18" charset="0"/>
                                <a:ea typeface="楷体" panose="02010609060101010101" pitchFamily="49" charset="-122"/>
                              </a:rPr>
                              <m:t>1</m:t>
                            </m:r>
                          </m:sub>
                        </m:sSub>
                        <m:r>
                          <a:rPr lang="en-US" altLang="zh-CN" sz="2400" i="1" dirty="0">
                            <a:latin typeface="Cambria Math" panose="02040503050406030204" pitchFamily="18" charset="0"/>
                            <a:ea typeface="楷体" panose="02010609060101010101" pitchFamily="49" charset="-122"/>
                          </a:rPr>
                          <m:t>, · · · , </m:t>
                        </m:r>
                        <m:sSub>
                          <m:sSubPr>
                            <m:ctrlPr>
                              <a:rPr lang="en-US" altLang="zh-CN" sz="2400" i="1" dirty="0" smtClean="0">
                                <a:latin typeface="Cambria Math" panose="02040503050406030204" pitchFamily="18" charset="0"/>
                                <a:ea typeface="楷体" panose="02010609060101010101" pitchFamily="49" charset="-122"/>
                              </a:rPr>
                            </m:ctrlPr>
                          </m:sSubPr>
                          <m:e>
                            <m:r>
                              <a:rPr lang="en-US" altLang="zh-CN" sz="2400" i="1" dirty="0">
                                <a:latin typeface="Cambria Math" panose="02040503050406030204" pitchFamily="18" charset="0"/>
                                <a:ea typeface="楷体" panose="02010609060101010101" pitchFamily="49" charset="-122"/>
                              </a:rPr>
                              <m:t>𝑋</m:t>
                            </m:r>
                          </m:e>
                          <m:sub>
                            <m:r>
                              <a:rPr lang="en-US" altLang="zh-CN" sz="2400" i="1" dirty="0">
                                <a:latin typeface="Cambria Math" panose="02040503050406030204" pitchFamily="18" charset="0"/>
                                <a:ea typeface="楷体" panose="02010609060101010101" pitchFamily="49" charset="-122"/>
                              </a:rPr>
                              <m:t>𝑛</m:t>
                            </m:r>
                          </m:sub>
                        </m:sSub>
                        <m:r>
                          <a:rPr lang="en-US" altLang="zh-CN" sz="2400" i="1" dirty="0">
                            <a:latin typeface="Cambria Math" panose="02040503050406030204" pitchFamily="18" charset="0"/>
                            <a:ea typeface="楷体" panose="02010609060101010101" pitchFamily="49" charset="-122"/>
                          </a:rPr>
                          <m:t>)</m:t>
                        </m:r>
                      </m:e>
                      <m:sup>
                        <m:r>
                          <a:rPr lang="en-US" altLang="zh-CN" sz="2400" i="1" dirty="0">
                            <a:latin typeface="Cambria Math" panose="02040503050406030204" pitchFamily="18" charset="0"/>
                            <a:ea typeface="楷体" panose="02010609060101010101" pitchFamily="49" charset="-122"/>
                          </a:rPr>
                          <m:t>𝑇</m:t>
                        </m:r>
                      </m:sup>
                    </m:sSup>
                    <m:r>
                      <a:rPr lang="zh-CN" altLang="en-US" sz="2400" i="1" dirty="0">
                        <a:latin typeface="Cambria Math" panose="02040503050406030204" pitchFamily="18" charset="0"/>
                        <a:ea typeface="楷体" panose="02010609060101010101" pitchFamily="49" charset="-122"/>
                      </a:rPr>
                      <m:t>，</m:t>
                    </m:r>
                  </m:oMath>
                </a14:m>
                <a:r>
                  <a:rPr lang="zh-CN" altLang="en-US" sz="2400" dirty="0" smtClean="0">
                    <a:latin typeface="楷体" panose="02010609060101010101" pitchFamily="49" charset="-122"/>
                    <a:ea typeface="楷体" panose="02010609060101010101" pitchFamily="49" charset="-122"/>
                  </a:rPr>
                  <a:t>其中</a:t>
                </a:r>
                <a:r>
                  <a:rPr lang="en-US" altLang="zh-CN" sz="2400" dirty="0" smtClean="0">
                    <a:latin typeface="楷体" panose="02010609060101010101" pitchFamily="49" charset="-122"/>
                    <a:ea typeface="楷体" panose="02010609060101010101" pitchFamily="49" charset="-122"/>
                  </a:rPr>
                  <a:t>p</a:t>
                </a:r>
                <a:r>
                  <a:rPr lang="zh-CN" altLang="en-US" sz="2400" dirty="0" smtClean="0">
                    <a:latin typeface="楷体" panose="02010609060101010101" pitchFamily="49" charset="-122"/>
                    <a:ea typeface="楷体" panose="02010609060101010101" pitchFamily="49" charset="-122"/>
                  </a:rPr>
                  <a:t>表示</a:t>
                </a:r>
                <a:r>
                  <a:rPr lang="zh-CN" altLang="en-US" sz="2400" dirty="0">
                    <a:latin typeface="楷体" panose="02010609060101010101" pitchFamily="49" charset="-122"/>
                    <a:ea typeface="楷体" panose="02010609060101010101" pitchFamily="49" charset="-122"/>
                  </a:rPr>
                  <a:t>特征维数，</a:t>
                </a:r>
                <a:r>
                  <a:rPr lang="en-US" altLang="zh-CN" sz="2400" dirty="0" smtClean="0">
                    <a:latin typeface="楷体" panose="02010609060101010101" pitchFamily="49" charset="-122"/>
                    <a:ea typeface="楷体" panose="02010609060101010101" pitchFamily="49" charset="-122"/>
                  </a:rPr>
                  <a:t>n</a:t>
                </a:r>
                <a:r>
                  <a:rPr lang="zh-CN" altLang="en-US" sz="2400" dirty="0" smtClean="0">
                    <a:latin typeface="楷体" panose="02010609060101010101" pitchFamily="49" charset="-122"/>
                    <a:ea typeface="楷体" panose="02010609060101010101" pitchFamily="49" charset="-122"/>
                  </a:rPr>
                  <a:t>表示</a:t>
                </a:r>
                <a:r>
                  <a:rPr lang="zh-CN" altLang="en-US" sz="2400" dirty="0">
                    <a:latin typeface="楷体" panose="02010609060101010101" pitchFamily="49" charset="-122"/>
                    <a:ea typeface="楷体" panose="02010609060101010101" pitchFamily="49" charset="-122"/>
                  </a:rPr>
                  <a:t>样本数。</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𝑋</m:t>
                    </m:r>
                    <m:r>
                      <a:rPr lang="en-US" altLang="zh-CN" sz="2400" i="1" dirty="0" smtClean="0">
                        <a:latin typeface="Cambria Math" panose="02040503050406030204" pitchFamily="18" charset="0"/>
                        <a:ea typeface="楷体" panose="02010609060101010101" pitchFamily="49" charset="-122"/>
                      </a:rPr>
                      <m:t> ∈ </m:t>
                    </m:r>
                    <m:sSup>
                      <m:sSupPr>
                        <m:ctrlPr>
                          <a:rPr lang="en-US" altLang="zh-CN" sz="2400" i="1" dirty="0" smtClean="0">
                            <a:latin typeface="Cambria Math" panose="02040503050406030204" pitchFamily="18" charset="0"/>
                            <a:ea typeface="楷体" panose="02010609060101010101" pitchFamily="49" charset="-122"/>
                          </a:rPr>
                        </m:ctrlPr>
                      </m:sSupPr>
                      <m:e>
                        <m:r>
                          <a:rPr lang="en-US" altLang="zh-CN" sz="2400" i="1" dirty="0" smtClean="0">
                            <a:latin typeface="Cambria Math" panose="02040503050406030204" pitchFamily="18" charset="0"/>
                            <a:ea typeface="Cambria Math" panose="02040503050406030204" pitchFamily="18" charset="0"/>
                          </a:rPr>
                          <m:t>ℛ</m:t>
                        </m:r>
                      </m:e>
                      <m:sup>
                        <m:r>
                          <a:rPr lang="en-US" altLang="zh-CN" sz="2400" i="1" dirty="0">
                            <a:latin typeface="Cambria Math" panose="02040503050406030204" pitchFamily="18" charset="0"/>
                            <a:ea typeface="楷体" panose="02010609060101010101" pitchFamily="49" charset="-122"/>
                          </a:rPr>
                          <m:t>𝑝</m:t>
                        </m:r>
                      </m:sup>
                    </m:sSup>
                  </m:oMath>
                </a14:m>
                <a:r>
                  <a:rPr lang="zh-CN" altLang="en-US" sz="2400" dirty="0" smtClean="0">
                    <a:latin typeface="楷体" panose="02010609060101010101" pitchFamily="49" charset="-122"/>
                    <a:ea typeface="楷体" panose="02010609060101010101" pitchFamily="49" charset="-122"/>
                  </a:rPr>
                  <a:t>为取自</a:t>
                </a:r>
                <a:r>
                  <a:rPr lang="en-US" altLang="zh-CN" sz="2400" dirty="0">
                    <a:latin typeface="楷体" panose="02010609060101010101" pitchFamily="49" charset="-122"/>
                    <a:ea typeface="楷体" panose="02010609060101010101" pitchFamily="49" charset="-122"/>
                  </a:rPr>
                  <a:t>X</a:t>
                </a:r>
                <a:r>
                  <a:rPr lang="zh-CN" altLang="en-US" sz="2400" dirty="0" smtClean="0">
                    <a:latin typeface="楷体" panose="02010609060101010101" pitchFamily="49" charset="-122"/>
                    <a:ea typeface="楷体" panose="02010609060101010101" pitchFamily="49" charset="-122"/>
                  </a:rPr>
                  <a:t>的</a:t>
                </a:r>
                <a:r>
                  <a:rPr lang="zh-CN" altLang="en-US" sz="2400" dirty="0">
                    <a:latin typeface="楷体" panose="02010609060101010101" pitchFamily="49" charset="-122"/>
                    <a:ea typeface="楷体" panose="02010609060101010101" pitchFamily="49" charset="-122"/>
                  </a:rPr>
                  <a:t>一个</a:t>
                </a:r>
                <a:r>
                  <a:rPr lang="zh-CN" altLang="en-US" sz="2400" dirty="0" smtClean="0">
                    <a:latin typeface="楷体" panose="02010609060101010101" pitchFamily="49" charset="-122"/>
                    <a:ea typeface="楷体" panose="02010609060101010101" pitchFamily="49" charset="-122"/>
                  </a:rPr>
                  <a:t>简单随机样本</a:t>
                </a:r>
                <a:r>
                  <a:rPr lang="zh-CN" altLang="en-US" sz="2400" dirty="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为了</a:t>
                </a:r>
                <a:r>
                  <a:rPr lang="zh-CN" altLang="en-US" sz="2400" dirty="0">
                    <a:latin typeface="楷体" panose="02010609060101010101" pitchFamily="49" charset="-122"/>
                    <a:ea typeface="楷体" panose="02010609060101010101" pitchFamily="49" charset="-122"/>
                  </a:rPr>
                  <a:t>将其映射到维度更高</a:t>
                </a:r>
                <a:r>
                  <a:rPr lang="zh-CN" altLang="en-US" sz="2400" dirty="0" smtClean="0">
                    <a:latin typeface="楷体" panose="02010609060101010101" pitchFamily="49" charset="-122"/>
                    <a:ea typeface="楷体" panose="02010609060101010101" pitchFamily="49" charset="-122"/>
                  </a:rPr>
                  <a:t>的</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维</a:t>
                </a:r>
                <a:r>
                  <a:rPr lang="zh-CN" altLang="en-US" sz="2400" dirty="0">
                    <a:latin typeface="楷体" panose="02010609060101010101" pitchFamily="49" charset="-122"/>
                    <a:ea typeface="楷体" panose="02010609060101010101" pitchFamily="49" charset="-122"/>
                  </a:rPr>
                  <a:t>子空间，定义如下非线性映射</a:t>
                </a:r>
                <a:r>
                  <a:rPr lang="zh-CN" altLang="en-US" sz="2400" dirty="0" smtClean="0">
                    <a:latin typeface="楷体" panose="02010609060101010101" pitchFamily="49" charset="-122"/>
                    <a:ea typeface="楷体" panose="02010609060101010101" pitchFamily="49" charset="-122"/>
                  </a:rPr>
                  <a:t>函数</a:t>
                </a:r>
                <a:r>
                  <a:rPr lang="en-US" altLang="zh-CN" sz="2400" dirty="0" smtClean="0">
                    <a:latin typeface="楷体" panose="02010609060101010101" pitchFamily="49" charset="-122"/>
                    <a:ea typeface="楷体" panose="02010609060101010101" pitchFamily="49" charset="-122"/>
                  </a:rPr>
                  <a:t>ϕ:</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0" y="2740491"/>
                <a:ext cx="12013323" cy="3631763"/>
              </a:xfrm>
              <a:prstGeom prst="rect">
                <a:avLst/>
              </a:prstGeom>
              <a:blipFill rotWithShape="1">
                <a:blip r:embed="rId1"/>
                <a:stretch>
                  <a:fillRect t="-13" r="3" b="1"/>
                </a:stretch>
              </a:blipFill>
            </p:spPr>
            <p:txBody>
              <a:bodyPr/>
              <a:lstStyle/>
              <a:p>
                <a:r>
                  <a:rPr lang="zh-CN" altLang="en-US">
                    <a:noFill/>
                  </a:rPr>
                  <a:t> </a:t>
                </a:r>
              </a:p>
            </p:txBody>
          </p:sp>
        </mc:Fallback>
      </mc:AlternateContent>
      <p:sp>
        <p:nvSpPr>
          <p:cNvPr id="3" name="矩形 2"/>
          <p:cNvSpPr/>
          <p:nvPr/>
        </p:nvSpPr>
        <p:spPr>
          <a:xfrm>
            <a:off x="4700876" y="2166302"/>
            <a:ext cx="2656496"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核主成分分析</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文本框 3"/>
          <p:cNvSpPr txBox="1"/>
          <p:nvPr/>
        </p:nvSpPr>
        <p:spPr>
          <a:xfrm>
            <a:off x="-1" y="1014809"/>
            <a:ext cx="12013323" cy="1200329"/>
          </a:xfrm>
          <a:prstGeom prst="rect">
            <a:avLst/>
          </a:prstGeom>
          <a:noFill/>
        </p:spPr>
        <p:txBody>
          <a:bodyPr wrap="square" rtlCol="0" anchor="t">
            <a:spAutoFit/>
          </a:bodyPr>
          <a:lstStyle/>
          <a:p>
            <a:r>
              <a:rPr lang="zh-CN" altLang="en-US" sz="2400" dirty="0">
                <a:latin typeface="楷体" panose="02010609060101010101" pitchFamily="49" charset="-122"/>
                <a:ea typeface="楷体" panose="02010609060101010101" pitchFamily="49" charset="-122"/>
                <a:sym typeface="+mn-ea"/>
              </a:rPr>
              <a:t>传统主成分分析一般适应于线性降维，其对于非线性数据往往不能达到较好</a:t>
            </a:r>
            <a:r>
              <a:rPr lang="zh-CN" altLang="en-US" sz="2400" dirty="0" smtClean="0">
                <a:latin typeface="楷体" panose="02010609060101010101" pitchFamily="49" charset="-122"/>
                <a:ea typeface="楷体" panose="02010609060101010101" pitchFamily="49" charset="-122"/>
                <a:sym typeface="+mn-ea"/>
              </a:rPr>
              <a:t>的效果</a:t>
            </a:r>
            <a:r>
              <a:rPr lang="zh-CN" altLang="en-US" sz="2400" dirty="0">
                <a:latin typeface="楷体" panose="02010609060101010101" pitchFamily="49" charset="-122"/>
                <a:ea typeface="楷体" panose="02010609060101010101" pitchFamily="49" charset="-122"/>
                <a:sym typeface="+mn-ea"/>
              </a:rPr>
              <a:t>，例如，不同人之间的人脸图像存在非线性关系，用传统的线性主成分分析</a:t>
            </a:r>
            <a:r>
              <a:rPr lang="zh-CN" altLang="en-US" sz="2400" dirty="0" smtClean="0">
                <a:latin typeface="楷体" panose="02010609060101010101" pitchFamily="49" charset="-122"/>
                <a:ea typeface="楷体" panose="02010609060101010101" pitchFamily="49" charset="-122"/>
                <a:sym typeface="+mn-ea"/>
              </a:rPr>
              <a:t>结果不尽人意。下面</a:t>
            </a:r>
            <a:r>
              <a:rPr lang="zh-CN" altLang="en-US" sz="2400" dirty="0">
                <a:latin typeface="楷体" panose="02010609060101010101" pitchFamily="49" charset="-122"/>
                <a:ea typeface="楷体" panose="02010609060101010101" pitchFamily="49" charset="-122"/>
                <a:sym typeface="+mn-ea"/>
              </a:rPr>
              <a:t>介绍几种非线性主成分分析算法。</a:t>
            </a:r>
            <a:endParaRPr lang="zh-CN" altLang="en-US" sz="2400" dirty="0">
              <a:latin typeface="楷体" panose="02010609060101010101" pitchFamily="49" charset="-122"/>
              <a:ea typeface="楷体" panose="02010609060101010101" pitchFamily="49" charset="-122"/>
              <a:sym typeface="+mn-ea"/>
            </a:endParaRPr>
          </a:p>
        </p:txBody>
      </p:sp>
      <p:pic>
        <p:nvPicPr>
          <p:cNvPr id="5" name="图片 4"/>
          <p:cNvPicPr>
            <a:picLocks noChangeAspect="1"/>
          </p:cNvPicPr>
          <p:nvPr/>
        </p:nvPicPr>
        <p:blipFill>
          <a:blip r:embed="rId2"/>
          <a:stretch>
            <a:fillRect/>
          </a:stretch>
        </p:blipFill>
        <p:spPr>
          <a:xfrm>
            <a:off x="2229291" y="5697059"/>
            <a:ext cx="3078433" cy="675195"/>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2257015"/>
            <a:ext cx="12192001" cy="2824491"/>
          </a:xfrm>
          <a:prstGeom prst="rect">
            <a:avLst/>
          </a:prstGeom>
          <a:noFill/>
        </p:spPr>
        <p:txBody>
          <a:bodyPr wrap="square" rtlCol="0">
            <a:spAutoFit/>
          </a:bodyPr>
          <a:lstStyle/>
          <a:p>
            <a:pPr marL="457200" indent="-457200">
              <a:lnSpc>
                <a:spcPts val="44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换句话说，利用 </a:t>
            </a:r>
            <a:r>
              <a:rPr lang="en-US" altLang="zh-CN" sz="2400" dirty="0" smtClean="0">
                <a:latin typeface="楷体" panose="02010609060101010101" pitchFamily="49" charset="-122"/>
                <a:ea typeface="楷体" panose="02010609060101010101" pitchFamily="49" charset="-122"/>
              </a:rPr>
              <a:t>KPCA</a:t>
            </a:r>
            <a:r>
              <a:rPr lang="zh-CN" altLang="en-US" sz="2400" dirty="0" smtClean="0">
                <a:latin typeface="楷体" panose="02010609060101010101" pitchFamily="49" charset="-122"/>
                <a:ea typeface="楷体" panose="02010609060101010101" pitchFamily="49" charset="-122"/>
              </a:rPr>
              <a:t>可以</a:t>
            </a:r>
            <a:r>
              <a:rPr lang="zh-CN" altLang="en-US" sz="2400" dirty="0">
                <a:latin typeface="楷体" panose="02010609060101010101" pitchFamily="49" charset="-122"/>
                <a:ea typeface="楷体" panose="02010609060101010101" pitchFamily="49" charset="-122"/>
              </a:rPr>
              <a:t>通过非线性变换将数据映射到一个高维空间，</a:t>
            </a:r>
            <a:r>
              <a:rPr lang="zh-CN" altLang="en-US" sz="2400" dirty="0" smtClean="0">
                <a:latin typeface="楷体" panose="02010609060101010101" pitchFamily="49" charset="-122"/>
                <a:ea typeface="楷体" panose="02010609060101010101" pitchFamily="49" charset="-122"/>
              </a:rPr>
              <a:t>然后</a:t>
            </a:r>
            <a:r>
              <a:rPr lang="zh-CN" altLang="en-US" sz="2400" dirty="0">
                <a:latin typeface="楷体" panose="02010609060101010101" pitchFamily="49" charset="-122"/>
                <a:ea typeface="楷体" panose="02010609060101010101" pitchFamily="49" charset="-122"/>
              </a:rPr>
              <a:t>在此高维空间中使用</a:t>
            </a:r>
            <a:r>
              <a:rPr lang="zh-CN" altLang="en-US" sz="2400" dirty="0" smtClean="0">
                <a:latin typeface="楷体" panose="02010609060101010101" pitchFamily="49" charset="-122"/>
                <a:ea typeface="楷体" panose="02010609060101010101" pitchFamily="49" charset="-122"/>
              </a:rPr>
              <a:t>标准</a:t>
            </a:r>
            <a:r>
              <a:rPr lang="en-US" altLang="zh-CN" sz="2400" dirty="0" smtClean="0">
                <a:latin typeface="楷体" panose="02010609060101010101" pitchFamily="49" charset="-122"/>
                <a:ea typeface="楷体" panose="02010609060101010101" pitchFamily="49" charset="-122"/>
              </a:rPr>
              <a:t>PCA</a:t>
            </a:r>
            <a:r>
              <a:rPr lang="zh-CN" altLang="en-US" sz="2400" dirty="0" smtClean="0">
                <a:latin typeface="楷体" panose="02010609060101010101" pitchFamily="49" charset="-122"/>
                <a:ea typeface="楷体" panose="02010609060101010101" pitchFamily="49" charset="-122"/>
              </a:rPr>
              <a:t>将</a:t>
            </a:r>
            <a:r>
              <a:rPr lang="zh-CN" altLang="en-US" sz="2400" dirty="0">
                <a:latin typeface="楷体" panose="02010609060101010101" pitchFamily="49" charset="-122"/>
                <a:ea typeface="楷体" panose="02010609060101010101" pitchFamily="49" charset="-122"/>
              </a:rPr>
              <a:t>其映射到另外一个低维空间中，并通过线性</a:t>
            </a:r>
            <a:r>
              <a:rPr lang="zh-CN" altLang="en-US" sz="2400" dirty="0" smtClean="0">
                <a:latin typeface="楷体" panose="02010609060101010101" pitchFamily="49" charset="-122"/>
                <a:ea typeface="楷体" panose="02010609060101010101" pitchFamily="49" charset="-122"/>
              </a:rPr>
              <a:t>分类器</a:t>
            </a:r>
            <a:r>
              <a:rPr lang="zh-CN" altLang="en-US" sz="2400" dirty="0">
                <a:latin typeface="楷体" panose="02010609060101010101" pitchFamily="49" charset="-122"/>
                <a:ea typeface="楷体" panose="02010609060101010101" pitchFamily="49" charset="-122"/>
              </a:rPr>
              <a:t>进行划分。但是，由于协方差矩阵每个元素都是向量的内积，因此映射到高</a:t>
            </a:r>
            <a:r>
              <a:rPr lang="zh-CN" altLang="en-US" sz="2400" dirty="0" smtClean="0">
                <a:latin typeface="楷体" panose="02010609060101010101" pitchFamily="49" charset="-122"/>
                <a:ea typeface="楷体" panose="02010609060101010101" pitchFamily="49" charset="-122"/>
              </a:rPr>
              <a:t>维度</a:t>
            </a:r>
            <a:r>
              <a:rPr lang="zh-CN" altLang="en-US" sz="2400" dirty="0">
                <a:latin typeface="楷体" panose="02010609060101010101" pitchFamily="49" charset="-122"/>
                <a:ea typeface="楷体" panose="02010609060101010101" pitchFamily="49" charset="-122"/>
              </a:rPr>
              <a:t>空间后，向量维度增加，计算量大幅度增大。故而，可以利用核函数忽略</a:t>
            </a:r>
            <a:r>
              <a:rPr lang="zh-CN" altLang="en-US" sz="2400" dirty="0" smtClean="0">
                <a:latin typeface="楷体" panose="02010609060101010101" pitchFamily="49" charset="-122"/>
                <a:ea typeface="楷体" panose="02010609060101010101" pitchFamily="49" charset="-122"/>
              </a:rPr>
              <a:t>映射函数的</a:t>
            </a:r>
            <a:r>
              <a:rPr lang="zh-CN" altLang="en-US" sz="2400" dirty="0">
                <a:latin typeface="楷体" panose="02010609060101010101" pitchFamily="49" charset="-122"/>
                <a:ea typeface="楷体" panose="02010609060101010101" pitchFamily="49" charset="-122"/>
              </a:rPr>
              <a:t>具体形式，直接得到低维数据映射到高维后的内积</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p:txBody>
      </p:sp>
      <p:sp>
        <p:nvSpPr>
          <p:cNvPr id="3" name="矩形 2"/>
          <p:cNvSpPr/>
          <p:nvPr/>
        </p:nvSpPr>
        <p:spPr>
          <a:xfrm>
            <a:off x="4678413" y="969820"/>
            <a:ext cx="2656496"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核主成分分析</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39020" y="4084756"/>
            <a:ext cx="5689604" cy="1798698"/>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简介</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smtClean="0">
                <a:solidFill>
                  <a:schemeClr val="bg2">
                    <a:lumMod val="50000"/>
                  </a:schemeClr>
                </a:solidFill>
                <a:latin typeface="+mn-lt"/>
                <a:cs typeface="Times New Roman" panose="02020603050405020304" pitchFamily="18" charset="0"/>
              </a:rPr>
              <a:t>Introduction</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8413" y="969820"/>
            <a:ext cx="2656496"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核主成分分析</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 name="图片 3"/>
          <p:cNvPicPr>
            <a:picLocks noChangeAspect="1"/>
          </p:cNvPicPr>
          <p:nvPr/>
        </p:nvPicPr>
        <p:blipFill rotWithShape="1">
          <a:blip r:embed="rId1"/>
          <a:srcRect r="-1510" b="23084"/>
          <a:stretch>
            <a:fillRect/>
          </a:stretch>
        </p:blipFill>
        <p:spPr>
          <a:xfrm>
            <a:off x="1627331" y="1668524"/>
            <a:ext cx="8630765" cy="4614801"/>
          </a:xfrm>
          <a:prstGeom prst="rect">
            <a:avLst/>
          </a:prstGeom>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8413" y="969820"/>
            <a:ext cx="2656496"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核主成分分析</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1718749" y="1890398"/>
            <a:ext cx="8539349" cy="1137150"/>
          </a:xfrm>
          <a:prstGeom prst="rect">
            <a:avLst/>
          </a:prstGeom>
        </p:spPr>
      </p:pic>
      <p:pic>
        <p:nvPicPr>
          <p:cNvPr id="5" name="图片 4"/>
          <p:cNvPicPr>
            <a:picLocks noChangeAspect="1"/>
          </p:cNvPicPr>
          <p:nvPr/>
        </p:nvPicPr>
        <p:blipFill rotWithShape="1">
          <a:blip r:embed="rId2"/>
          <a:srcRect t="4418" r="1473"/>
          <a:stretch>
            <a:fillRect/>
          </a:stretch>
        </p:blipFill>
        <p:spPr>
          <a:xfrm>
            <a:off x="1718749" y="3027548"/>
            <a:ext cx="8675982" cy="3041079"/>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46893" y="715820"/>
            <a:ext cx="2656496"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核主成分分析</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rotWithShape="1">
          <a:blip r:embed="rId1"/>
          <a:srcRect l="2303" t="-373" r="29541" b="46264"/>
          <a:stretch>
            <a:fillRect/>
          </a:stretch>
        </p:blipFill>
        <p:spPr>
          <a:xfrm>
            <a:off x="0" y="1798320"/>
            <a:ext cx="5318906" cy="3383280"/>
          </a:xfrm>
          <a:prstGeom prst="rect">
            <a:avLst/>
          </a:prstGeom>
        </p:spPr>
      </p:pic>
      <p:pic>
        <p:nvPicPr>
          <p:cNvPr id="6" name="图片 5"/>
          <p:cNvPicPr>
            <a:picLocks noChangeAspect="1"/>
          </p:cNvPicPr>
          <p:nvPr/>
        </p:nvPicPr>
        <p:blipFill rotWithShape="1">
          <a:blip r:embed="rId1"/>
          <a:srcRect l="3125" t="53660" r="3506"/>
          <a:stretch>
            <a:fillRect/>
          </a:stretch>
        </p:blipFill>
        <p:spPr>
          <a:xfrm>
            <a:off x="5212079" y="1920240"/>
            <a:ext cx="6898641" cy="2743200"/>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86973" y="919020"/>
            <a:ext cx="2656496"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核主成分分析</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2005198" y="2220547"/>
            <a:ext cx="8083682" cy="2933105"/>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04653" y="847900"/>
            <a:ext cx="4102405"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t-SNE</a:t>
            </a:r>
            <a:r>
              <a:rPr lang="zh-CN" altLang="en-US" sz="3200" b="1" dirty="0" smtClean="0">
                <a:solidFill>
                  <a:schemeClr val="accent3"/>
                </a:solidFill>
                <a:latin typeface="楷体" panose="02010609060101010101" pitchFamily="49" charset="-122"/>
                <a:ea typeface="楷体" panose="02010609060101010101" pitchFamily="49" charset="-122"/>
              </a:rPr>
              <a:t>非线性</a:t>
            </a:r>
            <a:r>
              <a:rPr lang="zh-CN" altLang="en-US" sz="3200" b="1" dirty="0">
                <a:solidFill>
                  <a:schemeClr val="accent3"/>
                </a:solidFill>
                <a:latin typeface="楷体" panose="02010609060101010101" pitchFamily="49" charset="-122"/>
                <a:ea typeface="楷体" panose="02010609060101010101" pitchFamily="49" charset="-122"/>
              </a:rPr>
              <a:t>降维算法</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矩形 3"/>
              <p:cNvSpPr/>
              <p:nvPr/>
            </p:nvSpPr>
            <p:spPr>
              <a:xfrm>
                <a:off x="0" y="1432675"/>
                <a:ext cx="12081625" cy="4893647"/>
              </a:xfrm>
              <a:prstGeom prst="rect">
                <a:avLst/>
              </a:prstGeom>
            </p:spPr>
            <p:txBody>
              <a:bodyPr wrap="square">
                <a:spAutoFit/>
              </a:bodyPr>
              <a:lstStyle/>
              <a:p>
                <a:r>
                  <a:rPr lang="en-US" altLang="zh-CN" sz="2400" dirty="0" smtClean="0">
                    <a:latin typeface="楷体" panose="02010609060101010101" pitchFamily="49" charset="-122"/>
                    <a:ea typeface="楷体" panose="02010609060101010101" pitchFamily="49" charset="-122"/>
                  </a:rPr>
                  <a:t>t </a:t>
                </a:r>
                <a:r>
                  <a:rPr lang="zh-CN" altLang="en-US" sz="2400" dirty="0">
                    <a:latin typeface="楷体" panose="02010609060101010101" pitchFamily="49" charset="-122"/>
                    <a:ea typeface="楷体" panose="02010609060101010101" pitchFamily="49" charset="-122"/>
                  </a:rPr>
                  <a:t>分布随机邻域嵌入（</a:t>
                </a:r>
                <a:r>
                  <a:rPr lang="en-US" altLang="zh-CN" sz="2400" dirty="0">
                    <a:latin typeface="Arial" panose="020B0604020202020204" pitchFamily="34" charset="0"/>
                    <a:ea typeface="楷体" panose="02010609060101010101" pitchFamily="49" charset="-122"/>
                    <a:cs typeface="Arial" panose="020B0604020202020204" pitchFamily="34" charset="0"/>
                  </a:rPr>
                  <a:t>t-distributed stochastic neighbor embedding t-SNE</a:t>
                </a:r>
                <a:r>
                  <a:rPr lang="zh-CN" altLang="en-US" sz="2400" dirty="0">
                    <a:latin typeface="Arial" panose="020B0604020202020204" pitchFamily="34" charset="0"/>
                    <a:ea typeface="楷体" panose="02010609060101010101" pitchFamily="49" charset="-122"/>
                    <a:cs typeface="Arial" panose="020B0604020202020204" pitchFamily="34" charset="0"/>
                  </a:rPr>
                  <a:t>）</a:t>
                </a:r>
                <a:r>
                  <a:rPr lang="zh-CN" altLang="en-US" sz="2400" dirty="0" smtClean="0">
                    <a:latin typeface="楷体" panose="02010609060101010101" pitchFamily="49" charset="-122"/>
                    <a:ea typeface="楷体" panose="02010609060101010101" pitchFamily="49" charset="-122"/>
                  </a:rPr>
                  <a:t>是一</a:t>
                </a:r>
                <a:r>
                  <a:rPr lang="zh-CN" altLang="en-US" sz="2400" dirty="0">
                    <a:latin typeface="楷体" panose="02010609060101010101" pitchFamily="49" charset="-122"/>
                    <a:ea typeface="楷体" panose="02010609060101010101" pitchFamily="49" charset="-122"/>
                  </a:rPr>
                  <a:t>种针对高维数据的非线性降维算法，</a:t>
                </a:r>
                <a:r>
                  <a:rPr lang="zh-CN" altLang="en-US" sz="2400" dirty="0" smtClean="0">
                    <a:latin typeface="楷体" panose="02010609060101010101" pitchFamily="49" charset="-122"/>
                    <a:ea typeface="楷体" panose="02010609060101010101" pitchFamily="49" charset="-122"/>
                  </a:rPr>
                  <a:t>在</a:t>
                </a:r>
                <a:r>
                  <a:rPr lang="en-US" altLang="zh-CN" sz="2400" dirty="0" smtClean="0">
                    <a:latin typeface="楷体" panose="02010609060101010101" pitchFamily="49" charset="-122"/>
                    <a:ea typeface="楷体" panose="02010609060101010101" pitchFamily="49" charset="-122"/>
                  </a:rPr>
                  <a:t>2008</a:t>
                </a:r>
                <a:r>
                  <a:rPr lang="zh-CN" altLang="en-US" sz="2400" dirty="0" smtClean="0">
                    <a:latin typeface="楷体" panose="02010609060101010101" pitchFamily="49" charset="-122"/>
                    <a:ea typeface="楷体" panose="02010609060101010101" pitchFamily="49" charset="-122"/>
                  </a:rPr>
                  <a:t>年</a:t>
                </a:r>
                <a:r>
                  <a:rPr lang="zh-CN" altLang="en-US" sz="2400" dirty="0">
                    <a:latin typeface="楷体" panose="02010609060101010101" pitchFamily="49" charset="-122"/>
                    <a:ea typeface="楷体" panose="02010609060101010101" pitchFamily="49" charset="-122"/>
                  </a:rPr>
                  <a:t>由 </a:t>
                </a:r>
                <a:r>
                  <a:rPr lang="en-US" altLang="zh-CN" sz="2400" dirty="0">
                    <a:latin typeface="Arial" panose="020B0604020202020204" pitchFamily="34" charset="0"/>
                    <a:ea typeface="楷体" panose="02010609060101010101" pitchFamily="49" charset="-122"/>
                    <a:cs typeface="Arial" panose="020B0604020202020204" pitchFamily="34" charset="0"/>
                  </a:rPr>
                  <a:t>Laurens van der </a:t>
                </a:r>
                <a:r>
                  <a:rPr lang="en-US" altLang="zh-CN" sz="2400" dirty="0" err="1">
                    <a:latin typeface="Arial" panose="020B0604020202020204" pitchFamily="34" charset="0"/>
                    <a:ea typeface="楷体" panose="02010609060101010101" pitchFamily="49" charset="-122"/>
                    <a:cs typeface="Arial" panose="020B0604020202020204" pitchFamily="34" charset="0"/>
                  </a:rPr>
                  <a:t>Maaten</a:t>
                </a:r>
                <a:r>
                  <a:rPr lang="en-US" altLang="zh-CN" sz="2400" dirty="0">
                    <a:latin typeface="Arial" panose="020B0604020202020204" pitchFamily="34" charset="0"/>
                    <a:ea typeface="楷体" panose="02010609060101010101" pitchFamily="49" charset="-122"/>
                    <a:cs typeface="Arial" panose="020B0604020202020204" pitchFamily="34" charset="0"/>
                  </a:rPr>
                  <a:t> </a:t>
                </a:r>
                <a:r>
                  <a:rPr lang="zh-CN" altLang="en-US" sz="2400" dirty="0" smtClean="0">
                    <a:latin typeface="楷体" panose="02010609060101010101" pitchFamily="49" charset="-122"/>
                    <a:ea typeface="楷体" panose="02010609060101010101" pitchFamily="49" charset="-122"/>
                  </a:rPr>
                  <a:t>和</a:t>
                </a:r>
                <a:r>
                  <a:rPr lang="en-US" altLang="zh-CN" sz="2400" dirty="0" smtClean="0">
                    <a:latin typeface="Arial" panose="020B0604020202020204" pitchFamily="34" charset="0"/>
                    <a:ea typeface="楷体" panose="02010609060101010101" pitchFamily="49" charset="-122"/>
                    <a:cs typeface="Arial" panose="020B0604020202020204" pitchFamily="34" charset="0"/>
                  </a:rPr>
                  <a:t>Geoffrey Hinton</a:t>
                </a:r>
                <a:r>
                  <a:rPr lang="zh-CN" altLang="en-US" sz="2400" dirty="0" smtClean="0">
                    <a:latin typeface="楷体" panose="02010609060101010101" pitchFamily="49" charset="-122"/>
                    <a:ea typeface="楷体" panose="02010609060101010101" pitchFamily="49" charset="-122"/>
                  </a:rPr>
                  <a:t>提出</a:t>
                </a:r>
                <a:r>
                  <a:rPr lang="zh-CN" altLang="en-US" sz="2400" dirty="0">
                    <a:latin typeface="楷体" panose="02010609060101010101" pitchFamily="49" charset="-122"/>
                    <a:ea typeface="楷体" panose="02010609060101010101" pitchFamily="49" charset="-122"/>
                  </a:rPr>
                  <a:t>。传统主成分分析是一种线性算法，不能解释特征之间</a:t>
                </a:r>
                <a:r>
                  <a:rPr lang="zh-CN" altLang="en-US" sz="2400" dirty="0" smtClean="0">
                    <a:latin typeface="楷体" panose="02010609060101010101" pitchFamily="49" charset="-122"/>
                    <a:ea typeface="楷体" panose="02010609060101010101" pitchFamily="49" charset="-122"/>
                  </a:rPr>
                  <a:t>的复杂</a:t>
                </a:r>
                <a:r>
                  <a:rPr lang="zh-CN" altLang="en-US" sz="2400" dirty="0">
                    <a:latin typeface="楷体" panose="02010609060101010101" pitchFamily="49" charset="-122"/>
                    <a:ea typeface="楷体" panose="02010609060101010101" pitchFamily="49" charset="-122"/>
                  </a:rPr>
                  <a:t>多项式关系。而 </a:t>
                </a:r>
                <a:r>
                  <a:rPr lang="en-US" altLang="zh-CN" sz="2400" dirty="0">
                    <a:latin typeface="楷体" panose="02010609060101010101" pitchFamily="49" charset="-122"/>
                    <a:ea typeface="楷体" panose="02010609060101010101" pitchFamily="49" charset="-122"/>
                  </a:rPr>
                  <a:t>t-SNE </a:t>
                </a:r>
                <a:r>
                  <a:rPr lang="zh-CN" altLang="en-US" sz="2400" dirty="0">
                    <a:latin typeface="楷体" panose="02010609060101010101" pitchFamily="49" charset="-122"/>
                    <a:ea typeface="楷体" panose="02010609060101010101" pitchFamily="49" charset="-122"/>
                  </a:rPr>
                  <a:t>是基于邻域图上随机游走的概率分布寻找数据内的结构</a:t>
                </a:r>
                <a:r>
                  <a:rPr lang="zh-CN" altLang="en-US" sz="2400" dirty="0" smtClean="0">
                    <a:latin typeface="楷体" panose="02010609060101010101" pitchFamily="49" charset="-122"/>
                    <a:ea typeface="楷体" panose="02010609060101010101" pitchFamily="49" charset="-122"/>
                  </a:rPr>
                  <a:t>，将</a:t>
                </a:r>
                <a:r>
                  <a:rPr lang="zh-CN" altLang="en-US" sz="2400" dirty="0">
                    <a:latin typeface="楷体" panose="02010609060101010101" pitchFamily="49" charset="-122"/>
                    <a:ea typeface="楷体" panose="02010609060101010101" pitchFamily="49" charset="-122"/>
                  </a:rPr>
                  <a:t>数据点之间的相似度转化为条件概率，原始空间中数据点的相似度由正态分布</a:t>
                </a:r>
                <a:r>
                  <a:rPr lang="zh-CN" altLang="en-US" sz="2400" dirty="0" smtClean="0">
                    <a:latin typeface="楷体" panose="02010609060101010101" pitchFamily="49" charset="-122"/>
                    <a:ea typeface="楷体" panose="02010609060101010101" pitchFamily="49" charset="-122"/>
                  </a:rPr>
                  <a:t>表示</a:t>
                </a:r>
                <a:r>
                  <a:rPr lang="zh-CN" altLang="en-US" sz="2400" dirty="0">
                    <a:latin typeface="楷体" panose="02010609060101010101" pitchFamily="49" charset="-122"/>
                    <a:ea typeface="楷体" panose="02010609060101010101" pitchFamily="49" charset="-122"/>
                  </a:rPr>
                  <a:t>，嵌入空间中数据点的相似度由 </a:t>
                </a:r>
                <a:r>
                  <a:rPr lang="en-US" altLang="zh-CN" sz="2400" dirty="0">
                    <a:latin typeface="楷体" panose="02010609060101010101" pitchFamily="49" charset="-122"/>
                    <a:ea typeface="楷体" panose="02010609060101010101" pitchFamily="49" charset="-122"/>
                  </a:rPr>
                  <a:t>t </a:t>
                </a:r>
                <a:r>
                  <a:rPr lang="zh-CN" altLang="en-US" sz="2400" dirty="0">
                    <a:latin typeface="楷体" panose="02010609060101010101" pitchFamily="49" charset="-122"/>
                    <a:ea typeface="楷体" panose="02010609060101010101" pitchFamily="49" charset="-122"/>
                  </a:rPr>
                  <a:t>分布表示。通过原始空间和嵌入空间的</a:t>
                </a:r>
                <a:r>
                  <a:rPr lang="zh-CN" altLang="en-US" sz="2400" dirty="0" smtClean="0">
                    <a:latin typeface="楷体" panose="02010609060101010101" pitchFamily="49" charset="-122"/>
                    <a:ea typeface="楷体" panose="02010609060101010101" pitchFamily="49" charset="-122"/>
                  </a:rPr>
                  <a:t>联合概率</a:t>
                </a:r>
                <a:r>
                  <a:rPr lang="zh-CN" altLang="en-US" sz="2400" dirty="0">
                    <a:latin typeface="楷体" panose="02010609060101010101" pitchFamily="49" charset="-122"/>
                    <a:ea typeface="楷体" panose="02010609060101010101" pitchFamily="49" charset="-122"/>
                  </a:rPr>
                  <a:t>分布的</a:t>
                </a:r>
                <a:r>
                  <a:rPr lang="en-US" altLang="zh-CN" sz="2400" dirty="0" smtClean="0">
                    <a:latin typeface="楷体" panose="02010609060101010101" pitchFamily="49" charset="-122"/>
                    <a:ea typeface="楷体" panose="02010609060101010101" pitchFamily="49" charset="-122"/>
                  </a:rPr>
                  <a:t>KL</a:t>
                </a:r>
                <a:r>
                  <a:rPr lang="zh-CN" altLang="en-US" sz="2400" dirty="0" smtClean="0">
                    <a:latin typeface="楷体" panose="02010609060101010101" pitchFamily="49" charset="-122"/>
                    <a:ea typeface="楷体" panose="02010609060101010101" pitchFamily="49" charset="-122"/>
                  </a:rPr>
                  <a:t>散度</a:t>
                </a:r>
                <a:r>
                  <a:rPr lang="zh-CN" altLang="en-US" sz="2400" dirty="0">
                    <a:latin typeface="楷体" panose="02010609060101010101" pitchFamily="49" charset="-122"/>
                    <a:ea typeface="楷体" panose="02010609060101010101" pitchFamily="49" charset="-122"/>
                  </a:rPr>
                  <a:t>（用于评估两个分布的相似度的指标）来评估嵌入效果的好坏</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r>
                  <a:rPr lang="en-US" altLang="zh-CN" sz="2400" dirty="0"/>
                  <a:t>1</a:t>
                </a:r>
                <a:r>
                  <a:rPr lang="zh-CN" altLang="en-US" sz="2400" dirty="0"/>
                  <a:t>、</a:t>
                </a:r>
                <a:r>
                  <a:rPr lang="en-US" altLang="zh-CN" sz="2400" b="1" dirty="0" smtClean="0">
                    <a:latin typeface="楷体" panose="02010609060101010101" pitchFamily="49" charset="-122"/>
                    <a:ea typeface="楷体" panose="02010609060101010101" pitchFamily="49" charset="-122"/>
                  </a:rPr>
                  <a:t>SNE</a:t>
                </a:r>
                <a:r>
                  <a:rPr lang="zh-CN" altLang="en-US" sz="2400" b="1" dirty="0" smtClean="0">
                    <a:latin typeface="楷体" panose="02010609060101010101" pitchFamily="49" charset="-122"/>
                    <a:ea typeface="楷体" panose="02010609060101010101" pitchFamily="49" charset="-122"/>
                  </a:rPr>
                  <a:t>算法 </a:t>
                </a:r>
                <a:endParaRPr lang="en-US" altLang="zh-CN" sz="2400" b="1" dirty="0" smtClean="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en-US" altLang="zh-CN" sz="2400" dirty="0" smtClean="0">
                    <a:latin typeface="楷体" panose="02010609060101010101" pitchFamily="49" charset="-122"/>
                    <a:ea typeface="楷体" panose="02010609060101010101" pitchFamily="49" charset="-122"/>
                  </a:rPr>
                  <a:t>t-SNE</a:t>
                </a:r>
                <a:r>
                  <a:rPr lang="zh-CN" altLang="en-US" sz="2400" dirty="0" smtClean="0">
                    <a:latin typeface="楷体" panose="02010609060101010101" pitchFamily="49" charset="-122"/>
                    <a:ea typeface="楷体" panose="02010609060101010101" pitchFamily="49" charset="-122"/>
                  </a:rPr>
                  <a:t>算法</a:t>
                </a:r>
                <a:r>
                  <a:rPr lang="zh-CN" altLang="en-US" sz="2400" dirty="0">
                    <a:latin typeface="楷体" panose="02010609060101010101" pitchFamily="49" charset="-122"/>
                    <a:ea typeface="楷体" panose="02010609060101010101" pitchFamily="49" charset="-122"/>
                  </a:rPr>
                  <a:t>是</a:t>
                </a:r>
                <a:r>
                  <a:rPr lang="zh-CN" altLang="en-US" sz="2400" dirty="0" smtClean="0">
                    <a:latin typeface="楷体" panose="02010609060101010101" pitchFamily="49" charset="-122"/>
                    <a:ea typeface="楷体" panose="02010609060101010101" pitchFamily="49" charset="-122"/>
                  </a:rPr>
                  <a:t>从</a:t>
                </a:r>
                <a:r>
                  <a:rPr lang="en-US" altLang="zh-CN" sz="2400" dirty="0" smtClean="0">
                    <a:latin typeface="楷体" panose="02010609060101010101" pitchFamily="49" charset="-122"/>
                    <a:ea typeface="楷体" panose="02010609060101010101" pitchFamily="49" charset="-122"/>
                  </a:rPr>
                  <a:t>SNE</a:t>
                </a:r>
                <a:r>
                  <a:rPr lang="zh-CN" altLang="en-US" sz="2400" dirty="0" smtClean="0">
                    <a:latin typeface="楷体" panose="02010609060101010101" pitchFamily="49" charset="-122"/>
                    <a:ea typeface="楷体" panose="02010609060101010101" pitchFamily="49" charset="-122"/>
                  </a:rPr>
                  <a:t>改进</a:t>
                </a:r>
                <a:r>
                  <a:rPr lang="zh-CN" altLang="en-US" sz="2400" dirty="0">
                    <a:latin typeface="楷体" panose="02010609060101010101" pitchFamily="49" charset="-122"/>
                    <a:ea typeface="楷体" panose="02010609060101010101" pitchFamily="49" charset="-122"/>
                  </a:rPr>
                  <a:t>而来，所以先</a:t>
                </a:r>
                <a:r>
                  <a:rPr lang="zh-CN" altLang="en-US" sz="2400" dirty="0" smtClean="0">
                    <a:latin typeface="楷体" panose="02010609060101010101" pitchFamily="49" charset="-122"/>
                    <a:ea typeface="楷体" panose="02010609060101010101" pitchFamily="49" charset="-122"/>
                  </a:rPr>
                  <a:t>介绍</a:t>
                </a:r>
                <a:r>
                  <a:rPr lang="en-US" altLang="zh-CN" sz="2400" dirty="0" smtClean="0">
                    <a:latin typeface="楷体" panose="02010609060101010101" pitchFamily="49" charset="-122"/>
                    <a:ea typeface="楷体" panose="02010609060101010101" pitchFamily="49" charset="-122"/>
                  </a:rPr>
                  <a:t>SNE</a:t>
                </a:r>
                <a:r>
                  <a:rPr lang="zh-CN" altLang="en-US" sz="2400" dirty="0" smtClean="0">
                    <a:latin typeface="楷体" panose="02010609060101010101" pitchFamily="49" charset="-122"/>
                    <a:ea typeface="楷体" panose="02010609060101010101" pitchFamily="49" charset="-122"/>
                  </a:rPr>
                  <a:t>。给定</a:t>
                </a:r>
                <a:r>
                  <a:rPr lang="zh-CN" altLang="en-US" sz="2400" dirty="0">
                    <a:latin typeface="楷体" panose="02010609060101010101" pitchFamily="49" charset="-122"/>
                    <a:ea typeface="楷体" panose="02010609060101010101" pitchFamily="49" charset="-122"/>
                  </a:rPr>
                  <a:t>一组高维数</a:t>
                </a:r>
                <a:r>
                  <a:rPr lang="zh-CN" altLang="en-US" sz="2400" dirty="0" smtClean="0">
                    <a:latin typeface="楷体" panose="02010609060101010101" pitchFamily="49" charset="-122"/>
                    <a:ea typeface="楷体" panose="02010609060101010101" pitchFamily="49" charset="-122"/>
                  </a:rPr>
                  <a:t>据</a:t>
                </a:r>
                <a14:m>
                  <m:oMath xmlns:m="http://schemas.openxmlformats.org/officeDocument/2006/math">
                    <m:r>
                      <a:rPr lang="en-US" altLang="zh-CN" sz="2400" i="1" dirty="0">
                        <a:latin typeface="Cambria Math" panose="02040503050406030204" pitchFamily="18" charset="0"/>
                        <a:ea typeface="楷体" panose="02010609060101010101" pitchFamily="49" charset="-122"/>
                      </a:rPr>
                      <m:t>𝑋</m:t>
                    </m:r>
                    <m:r>
                      <a:rPr lang="en-US" altLang="zh-CN" sz="2400" i="1" dirty="0">
                        <a:latin typeface="Cambria Math" panose="02040503050406030204" pitchFamily="18" charset="0"/>
                        <a:ea typeface="楷体" panose="02010609060101010101" pitchFamily="49" charset="-122"/>
                      </a:rPr>
                      <m:t>=</m:t>
                    </m:r>
                    <m:sSup>
                      <m:sSupPr>
                        <m:ctrlPr>
                          <a:rPr lang="en-US" altLang="zh-CN" sz="2400" i="1" dirty="0">
                            <a:latin typeface="Cambria Math" panose="02040503050406030204" pitchFamily="18" charset="0"/>
                            <a:ea typeface="楷体" panose="02010609060101010101" pitchFamily="49" charset="-122"/>
                          </a:rPr>
                        </m:ctrlPr>
                      </m:sSupPr>
                      <m:e>
                        <m:r>
                          <a:rPr lang="en-US" altLang="zh-CN" sz="2400" i="1" dirty="0">
                            <a:latin typeface="Cambria Math" panose="02040503050406030204" pitchFamily="18" charset="0"/>
                            <a:ea typeface="楷体" panose="02010609060101010101" pitchFamily="49" charset="-122"/>
                          </a:rPr>
                          <m:t>(</m:t>
                        </m:r>
                        <m:sSub>
                          <m:sSubPr>
                            <m:ctrlPr>
                              <a:rPr lang="en-US" altLang="zh-CN" sz="2400" i="1" dirty="0">
                                <a:latin typeface="Cambria Math" panose="02040503050406030204" pitchFamily="18" charset="0"/>
                                <a:ea typeface="楷体" panose="02010609060101010101" pitchFamily="49" charset="-122"/>
                              </a:rPr>
                            </m:ctrlPr>
                          </m:sSubPr>
                          <m:e>
                            <m:r>
                              <a:rPr lang="en-US" altLang="zh-CN" sz="2400" i="1" dirty="0">
                                <a:latin typeface="Cambria Math" panose="02040503050406030204" pitchFamily="18" charset="0"/>
                                <a:ea typeface="楷体" panose="02010609060101010101" pitchFamily="49" charset="-122"/>
                              </a:rPr>
                              <m:t>𝑋</m:t>
                            </m:r>
                          </m:e>
                          <m:sub>
                            <m:r>
                              <a:rPr lang="en-US" altLang="zh-CN" sz="2400" i="1" dirty="0">
                                <a:latin typeface="Cambria Math" panose="02040503050406030204" pitchFamily="18" charset="0"/>
                                <a:ea typeface="楷体" panose="02010609060101010101" pitchFamily="49" charset="-122"/>
                              </a:rPr>
                              <m:t>1</m:t>
                            </m:r>
                          </m:sub>
                        </m:sSub>
                        <m:r>
                          <a:rPr lang="en-US" altLang="zh-CN" sz="2400" i="1" dirty="0">
                            <a:latin typeface="Cambria Math" panose="02040503050406030204" pitchFamily="18" charset="0"/>
                            <a:ea typeface="楷体" panose="02010609060101010101" pitchFamily="49" charset="-122"/>
                          </a:rPr>
                          <m:t>, · · · , </m:t>
                        </m:r>
                        <m:sSub>
                          <m:sSubPr>
                            <m:ctrlPr>
                              <a:rPr lang="en-US" altLang="zh-CN" sz="2400" i="1" dirty="0">
                                <a:latin typeface="Cambria Math" panose="02040503050406030204" pitchFamily="18" charset="0"/>
                                <a:ea typeface="楷体" panose="02010609060101010101" pitchFamily="49" charset="-122"/>
                              </a:rPr>
                            </m:ctrlPr>
                          </m:sSubPr>
                          <m:e>
                            <m:r>
                              <a:rPr lang="en-US" altLang="zh-CN" sz="2400" i="1" dirty="0">
                                <a:latin typeface="Cambria Math" panose="02040503050406030204" pitchFamily="18" charset="0"/>
                                <a:ea typeface="楷体" panose="02010609060101010101" pitchFamily="49" charset="-122"/>
                              </a:rPr>
                              <m:t>𝑋</m:t>
                            </m:r>
                          </m:e>
                          <m:sub>
                            <m:r>
                              <a:rPr lang="en-US" altLang="zh-CN" sz="2400" i="1" dirty="0">
                                <a:latin typeface="Cambria Math" panose="02040503050406030204" pitchFamily="18" charset="0"/>
                                <a:ea typeface="楷体" panose="02010609060101010101" pitchFamily="49" charset="-122"/>
                              </a:rPr>
                              <m:t>𝑛</m:t>
                            </m:r>
                          </m:sub>
                        </m:sSub>
                        <m:r>
                          <a:rPr lang="en-US" altLang="zh-CN" sz="2400" i="1" dirty="0">
                            <a:latin typeface="Cambria Math" panose="02040503050406030204" pitchFamily="18" charset="0"/>
                            <a:ea typeface="楷体" panose="02010609060101010101" pitchFamily="49" charset="-122"/>
                          </a:rPr>
                          <m:t>)</m:t>
                        </m:r>
                      </m:e>
                      <m:sup>
                        <m:r>
                          <a:rPr lang="en-US" altLang="zh-CN" sz="2400" i="1" dirty="0">
                            <a:latin typeface="Cambria Math" panose="02040503050406030204" pitchFamily="18" charset="0"/>
                            <a:ea typeface="楷体" panose="02010609060101010101" pitchFamily="49" charset="-122"/>
                          </a:rPr>
                          <m:t>𝑇</m:t>
                        </m:r>
                      </m:sup>
                    </m:sSup>
                    <m:r>
                      <a:rPr lang="zh-CN" altLang="en-US" sz="2400" i="1" dirty="0">
                        <a:latin typeface="Cambria Math" panose="02040503050406030204" pitchFamily="18" charset="0"/>
                        <a:ea typeface="楷体" panose="02010609060101010101" pitchFamily="49" charset="-122"/>
                      </a:rPr>
                      <m:t>，</m:t>
                    </m:r>
                    <m:sSub>
                      <m:sSubPr>
                        <m:ctrlPr>
                          <a:rPr lang="en-US" altLang="zh-CN" sz="2400" i="1" dirty="0" smtClean="0">
                            <a:latin typeface="Cambria Math" panose="02040503050406030204" pitchFamily="18" charset="0"/>
                            <a:ea typeface="楷体" panose="02010609060101010101" pitchFamily="49" charset="-122"/>
                          </a:rPr>
                        </m:ctrlPr>
                      </m:sSubPr>
                      <m:e>
                        <m:r>
                          <a:rPr lang="en-US" altLang="zh-CN" sz="2400" i="1" dirty="0">
                            <a:latin typeface="Cambria Math" panose="02040503050406030204" pitchFamily="18" charset="0"/>
                            <a:ea typeface="楷体" panose="02010609060101010101" pitchFamily="49" charset="-122"/>
                          </a:rPr>
                          <m:t>𝑋</m:t>
                        </m:r>
                      </m:e>
                      <m:sub>
                        <m:r>
                          <a:rPr lang="en-US" altLang="zh-CN" sz="2400" b="0" i="1" dirty="0" smtClean="0">
                            <a:latin typeface="Cambria Math" panose="02040503050406030204" pitchFamily="18" charset="0"/>
                            <a:ea typeface="楷体" panose="02010609060101010101" pitchFamily="49" charset="-122"/>
                          </a:rPr>
                          <m:t>𝑖</m:t>
                        </m:r>
                      </m:sub>
                    </m:sSub>
                    <m:r>
                      <a:rPr lang="en-US" altLang="zh-CN" sz="2400" i="1" dirty="0">
                        <a:latin typeface="Cambria Math" panose="02040503050406030204" pitchFamily="18" charset="0"/>
                        <a:ea typeface="楷体" panose="02010609060101010101" pitchFamily="49" charset="-122"/>
                      </a:rPr>
                      <m:t>=</m:t>
                    </m:r>
                    <m:sSup>
                      <m:sSupPr>
                        <m:ctrlPr>
                          <a:rPr lang="en-US" altLang="zh-CN" sz="2400" i="1" dirty="0">
                            <a:latin typeface="Cambria Math" panose="02040503050406030204" pitchFamily="18" charset="0"/>
                            <a:ea typeface="楷体" panose="02010609060101010101" pitchFamily="49" charset="-122"/>
                          </a:rPr>
                        </m:ctrlPr>
                      </m:sSupPr>
                      <m:e>
                        <m:r>
                          <a:rPr lang="en-US" altLang="zh-CN" sz="2400" i="1" dirty="0">
                            <a:latin typeface="Cambria Math" panose="02040503050406030204" pitchFamily="18" charset="0"/>
                            <a:ea typeface="楷体" panose="02010609060101010101" pitchFamily="49" charset="-122"/>
                          </a:rPr>
                          <m:t>(</m:t>
                        </m:r>
                        <m:sSub>
                          <m:sSubPr>
                            <m:ctrlPr>
                              <a:rPr lang="en-US" altLang="zh-CN" sz="2400" i="1" dirty="0">
                                <a:latin typeface="Cambria Math" panose="02040503050406030204" pitchFamily="18" charset="0"/>
                                <a:ea typeface="楷体" panose="02010609060101010101" pitchFamily="49" charset="-122"/>
                              </a:rPr>
                            </m:ctrlPr>
                          </m:sSubPr>
                          <m:e>
                            <m:r>
                              <a:rPr lang="en-US" altLang="zh-CN" sz="2400" i="1" dirty="0">
                                <a:latin typeface="Cambria Math" panose="02040503050406030204" pitchFamily="18" charset="0"/>
                                <a:ea typeface="楷体" panose="02010609060101010101" pitchFamily="49" charset="-122"/>
                              </a:rPr>
                              <m:t>𝑋</m:t>
                            </m:r>
                          </m:e>
                          <m:sub>
                            <m:r>
                              <a:rPr lang="en-US" altLang="zh-CN" sz="2400" b="0" i="1" dirty="0" smtClean="0">
                                <a:latin typeface="Cambria Math" panose="02040503050406030204" pitchFamily="18" charset="0"/>
                                <a:ea typeface="楷体" panose="02010609060101010101" pitchFamily="49" charset="-122"/>
                              </a:rPr>
                              <m:t>𝑖</m:t>
                            </m:r>
                            <m:r>
                              <a:rPr lang="en-US" altLang="zh-CN" sz="2400" i="1" dirty="0">
                                <a:latin typeface="Cambria Math" panose="02040503050406030204" pitchFamily="18" charset="0"/>
                                <a:ea typeface="楷体" panose="02010609060101010101" pitchFamily="49" charset="-122"/>
                              </a:rPr>
                              <m:t>1</m:t>
                            </m:r>
                          </m:sub>
                        </m:sSub>
                        <m:r>
                          <a:rPr lang="en-US" altLang="zh-CN" sz="2400" i="1" dirty="0">
                            <a:latin typeface="Cambria Math" panose="02040503050406030204" pitchFamily="18" charset="0"/>
                            <a:ea typeface="楷体" panose="02010609060101010101" pitchFamily="49" charset="-122"/>
                          </a:rPr>
                          <m:t>, · · · , </m:t>
                        </m:r>
                        <m:sSub>
                          <m:sSubPr>
                            <m:ctrlPr>
                              <a:rPr lang="en-US" altLang="zh-CN" sz="2400" i="1" dirty="0">
                                <a:latin typeface="Cambria Math" panose="02040503050406030204" pitchFamily="18" charset="0"/>
                                <a:ea typeface="楷体" panose="02010609060101010101" pitchFamily="49" charset="-122"/>
                              </a:rPr>
                            </m:ctrlPr>
                          </m:sSubPr>
                          <m:e>
                            <m:r>
                              <a:rPr lang="en-US" altLang="zh-CN" sz="2400" i="1" dirty="0">
                                <a:latin typeface="Cambria Math" panose="02040503050406030204" pitchFamily="18" charset="0"/>
                                <a:ea typeface="楷体" panose="02010609060101010101" pitchFamily="49" charset="-122"/>
                              </a:rPr>
                              <m:t>𝑋</m:t>
                            </m:r>
                          </m:e>
                          <m:sub>
                            <m:r>
                              <a:rPr lang="en-US" altLang="zh-CN" sz="2400" b="0" i="1" dirty="0" smtClean="0">
                                <a:latin typeface="Cambria Math" panose="02040503050406030204" pitchFamily="18" charset="0"/>
                                <a:ea typeface="楷体" panose="02010609060101010101" pitchFamily="49" charset="-122"/>
                              </a:rPr>
                              <m:t>𝑖𝑝</m:t>
                            </m:r>
                          </m:sub>
                        </m:sSub>
                        <m:r>
                          <a:rPr lang="en-US" altLang="zh-CN" sz="2400" i="1" dirty="0">
                            <a:latin typeface="Cambria Math" panose="02040503050406030204" pitchFamily="18" charset="0"/>
                            <a:ea typeface="楷体" panose="02010609060101010101" pitchFamily="49" charset="-122"/>
                          </a:rPr>
                          <m:t>)</m:t>
                        </m:r>
                      </m:e>
                      <m:sup>
                        <m:r>
                          <a:rPr lang="en-US" altLang="zh-CN" sz="2400" i="1" dirty="0">
                            <a:latin typeface="Cambria Math" panose="02040503050406030204" pitchFamily="18" charset="0"/>
                            <a:ea typeface="楷体" panose="02010609060101010101" pitchFamily="49" charset="-122"/>
                          </a:rPr>
                          <m:t>𝑇</m:t>
                        </m:r>
                      </m:sup>
                    </m:sSup>
                    <m:r>
                      <a:rPr lang="zh-CN" altLang="en-US" sz="2400" i="1" dirty="0">
                        <a:latin typeface="Cambria Math" panose="02040503050406030204" pitchFamily="18" charset="0"/>
                        <a:ea typeface="楷体" panose="02010609060101010101" pitchFamily="49" charset="-122"/>
                      </a:rPr>
                      <m:t>。</m:t>
                    </m:r>
                  </m:oMath>
                </a14:m>
                <a:r>
                  <a:rPr lang="zh-CN" altLang="en-US" sz="2400" dirty="0" smtClean="0">
                    <a:latin typeface="楷体" panose="02010609060101010101" pitchFamily="49" charset="-122"/>
                    <a:ea typeface="楷体" panose="02010609060101010101" pitchFamily="49" charset="-122"/>
                  </a:rPr>
                  <a:t>目标是</a:t>
                </a:r>
                <a:r>
                  <a:rPr lang="zh-CN" altLang="en-US" sz="2400" dirty="0">
                    <a:latin typeface="楷体" panose="02010609060101010101" pitchFamily="49" charset="-122"/>
                    <a:ea typeface="楷体" panose="02010609060101010101" pitchFamily="49" charset="-122"/>
                  </a:rPr>
                  <a:t>将这组数据降维到二维，</a:t>
                </a:r>
                <a:r>
                  <a:rPr lang="en-US" altLang="zh-CN" sz="2400" dirty="0" smtClean="0">
                    <a:latin typeface="楷体" panose="02010609060101010101" pitchFamily="49" charset="-122"/>
                    <a:ea typeface="楷体" panose="02010609060101010101" pitchFamily="49" charset="-122"/>
                  </a:rPr>
                  <a:t>SNE</a:t>
                </a:r>
                <a:r>
                  <a:rPr lang="zh-CN" altLang="en-US" sz="2400" dirty="0" smtClean="0">
                    <a:latin typeface="楷体" panose="02010609060101010101" pitchFamily="49" charset="-122"/>
                    <a:ea typeface="楷体" panose="02010609060101010101" pitchFamily="49" charset="-122"/>
                  </a:rPr>
                  <a:t>的基本</a:t>
                </a:r>
                <a:r>
                  <a:rPr lang="zh-CN" altLang="en-US" sz="2400" dirty="0">
                    <a:latin typeface="楷体" panose="02010609060101010101" pitchFamily="49" charset="-122"/>
                    <a:ea typeface="楷体" panose="02010609060101010101" pitchFamily="49" charset="-122"/>
                  </a:rPr>
                  <a:t>思想是若两个数据在高维空间中是相似的，那么降维到二维空间时距离得很近。</a:t>
                </a:r>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随机邻近嵌入（</a:t>
                </a:r>
                <a:r>
                  <a:rPr lang="en-US" altLang="zh-CN" sz="2400" dirty="0">
                    <a:latin typeface="楷体" panose="02010609060101010101" pitchFamily="49" charset="-122"/>
                    <a:ea typeface="楷体" panose="02010609060101010101" pitchFamily="49" charset="-122"/>
                  </a:rPr>
                  <a:t>SNE</a:t>
                </a:r>
                <a:r>
                  <a:rPr lang="zh-CN" altLang="en-US" sz="2400" dirty="0">
                    <a:latin typeface="楷体" panose="02010609060101010101" pitchFamily="49" charset="-122"/>
                    <a:ea typeface="楷体" panose="02010609060101010101" pitchFamily="49" charset="-122"/>
                  </a:rPr>
                  <a:t>）采用首先通过将数据点之间的高维欧几里得距离转换</a:t>
                </a:r>
                <a:r>
                  <a:rPr lang="zh-CN" altLang="en-US" sz="2400" dirty="0" smtClean="0">
                    <a:latin typeface="楷体" panose="02010609060101010101" pitchFamily="49" charset="-122"/>
                    <a:ea typeface="楷体" panose="02010609060101010101" pitchFamily="49" charset="-122"/>
                  </a:rPr>
                  <a:t>为相似性</a:t>
                </a:r>
                <a:r>
                  <a:rPr lang="zh-CN" altLang="en-US" sz="2400" dirty="0">
                    <a:latin typeface="楷体" panose="02010609060101010101" pitchFamily="49" charset="-122"/>
                    <a:ea typeface="楷体" panose="02010609060101010101" pitchFamily="49" charset="-122"/>
                  </a:rPr>
                  <a:t>的条件概率来描述两个数据之间的相似性。</a:t>
                </a:r>
                <a:endParaRPr lang="zh-CN" altLang="en-US" sz="2400" dirty="0">
                  <a:latin typeface="楷体" panose="02010609060101010101" pitchFamily="49" charset="-122"/>
                  <a:ea typeface="楷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0" y="1432675"/>
                <a:ext cx="12081625" cy="4893647"/>
              </a:xfrm>
              <a:prstGeom prst="rect">
                <a:avLst/>
              </a:prstGeom>
              <a:blipFill rotWithShape="1">
                <a:blip r:embed="rId1"/>
                <a:stretch>
                  <a:fillRect t="-2" r="1" b="9"/>
                </a:stretch>
              </a:blipFill>
            </p:spPr>
            <p:txBody>
              <a:bodyPr/>
              <a:lstStyle/>
              <a:p>
                <a:r>
                  <a:rPr lang="zh-CN" altLang="en-US">
                    <a:noFill/>
                  </a:rPr>
                  <a:t> </a:t>
                </a:r>
              </a:p>
            </p:txBody>
          </p:sp>
        </mc:Fallback>
      </mc:AlternateContent>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04653" y="847900"/>
            <a:ext cx="4102405"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t-SNE</a:t>
            </a:r>
            <a:r>
              <a:rPr lang="zh-CN" altLang="en-US" sz="3200" b="1" dirty="0" smtClean="0">
                <a:solidFill>
                  <a:schemeClr val="accent3"/>
                </a:solidFill>
                <a:latin typeface="楷体" panose="02010609060101010101" pitchFamily="49" charset="-122"/>
                <a:ea typeface="楷体" panose="02010609060101010101" pitchFamily="49" charset="-122"/>
              </a:rPr>
              <a:t>非线性</a:t>
            </a:r>
            <a:r>
              <a:rPr lang="zh-CN" altLang="en-US" sz="3200" b="1" dirty="0">
                <a:solidFill>
                  <a:schemeClr val="accent3"/>
                </a:solidFill>
                <a:latin typeface="楷体" panose="02010609060101010101" pitchFamily="49" charset="-122"/>
                <a:ea typeface="楷体" panose="02010609060101010101" pitchFamily="49" charset="-122"/>
              </a:rPr>
              <a:t>降维算法</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矩形 3"/>
          <p:cNvSpPr/>
          <p:nvPr/>
        </p:nvSpPr>
        <p:spPr>
          <a:xfrm>
            <a:off x="1" y="1432675"/>
            <a:ext cx="2011680" cy="461665"/>
          </a:xfrm>
          <a:prstGeom prst="rect">
            <a:avLst/>
          </a:prstGeom>
        </p:spPr>
        <p:txBody>
          <a:bodyPr wrap="square">
            <a:spAutoFit/>
          </a:bodyPr>
          <a:lstStyle/>
          <a:p>
            <a:r>
              <a:rPr lang="en-US" altLang="zh-CN" sz="2400" dirty="0" smtClean="0"/>
              <a:t>1</a:t>
            </a:r>
            <a:r>
              <a:rPr lang="zh-CN" altLang="en-US" sz="2400" dirty="0"/>
              <a:t>、</a:t>
            </a:r>
            <a:r>
              <a:rPr lang="en-US" altLang="zh-CN" sz="2400" b="1" dirty="0" smtClean="0">
                <a:latin typeface="楷体" panose="02010609060101010101" pitchFamily="49" charset="-122"/>
                <a:ea typeface="楷体" panose="02010609060101010101" pitchFamily="49" charset="-122"/>
              </a:rPr>
              <a:t>SNE</a:t>
            </a:r>
            <a:r>
              <a:rPr lang="zh-CN" altLang="en-US" sz="2400" b="1" dirty="0" smtClean="0">
                <a:latin typeface="楷体" panose="02010609060101010101" pitchFamily="49" charset="-122"/>
                <a:ea typeface="楷体" panose="02010609060101010101" pitchFamily="49" charset="-122"/>
              </a:rPr>
              <a:t>算法 </a:t>
            </a:r>
            <a:endParaRPr lang="en-US" altLang="zh-CN" sz="2400" b="1" dirty="0" smtClean="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rotWithShape="1">
          <a:blip r:embed="rId1"/>
          <a:srcRect r="1219" b="40423"/>
          <a:stretch>
            <a:fillRect/>
          </a:stretch>
        </p:blipFill>
        <p:spPr>
          <a:xfrm>
            <a:off x="135826" y="2229660"/>
            <a:ext cx="9262174" cy="3971554"/>
          </a:xfrm>
          <a:prstGeom prst="rect">
            <a:avLst/>
          </a:prstGeom>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04653" y="847900"/>
            <a:ext cx="4102405"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t-SNE</a:t>
            </a:r>
            <a:r>
              <a:rPr lang="zh-CN" altLang="en-US" sz="3200" b="1" dirty="0" smtClean="0">
                <a:solidFill>
                  <a:schemeClr val="accent3"/>
                </a:solidFill>
                <a:latin typeface="楷体" panose="02010609060101010101" pitchFamily="49" charset="-122"/>
                <a:ea typeface="楷体" panose="02010609060101010101" pitchFamily="49" charset="-122"/>
              </a:rPr>
              <a:t>非线性</a:t>
            </a:r>
            <a:r>
              <a:rPr lang="zh-CN" altLang="en-US" sz="3200" b="1" dirty="0">
                <a:solidFill>
                  <a:schemeClr val="accent3"/>
                </a:solidFill>
                <a:latin typeface="楷体" panose="02010609060101010101" pitchFamily="49" charset="-122"/>
                <a:ea typeface="楷体" panose="02010609060101010101" pitchFamily="49" charset="-122"/>
              </a:rPr>
              <a:t>降维算法</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矩形 3"/>
          <p:cNvSpPr/>
          <p:nvPr/>
        </p:nvSpPr>
        <p:spPr>
          <a:xfrm>
            <a:off x="1" y="1432675"/>
            <a:ext cx="2011680" cy="461665"/>
          </a:xfrm>
          <a:prstGeom prst="rect">
            <a:avLst/>
          </a:prstGeom>
        </p:spPr>
        <p:txBody>
          <a:bodyPr wrap="square">
            <a:spAutoFit/>
          </a:bodyPr>
          <a:lstStyle/>
          <a:p>
            <a:r>
              <a:rPr lang="en-US" altLang="zh-CN" sz="2400" dirty="0" smtClean="0"/>
              <a:t>1</a:t>
            </a:r>
            <a:r>
              <a:rPr lang="zh-CN" altLang="en-US" sz="2400" dirty="0"/>
              <a:t>、</a:t>
            </a:r>
            <a:r>
              <a:rPr lang="en-US" altLang="zh-CN" sz="2400" b="1" dirty="0" smtClean="0">
                <a:latin typeface="楷体" panose="02010609060101010101" pitchFamily="49" charset="-122"/>
                <a:ea typeface="楷体" panose="02010609060101010101" pitchFamily="49" charset="-122"/>
              </a:rPr>
              <a:t>SNE</a:t>
            </a:r>
            <a:r>
              <a:rPr lang="zh-CN" altLang="en-US" sz="2400" b="1" dirty="0" smtClean="0">
                <a:latin typeface="楷体" panose="02010609060101010101" pitchFamily="49" charset="-122"/>
                <a:ea typeface="楷体" panose="02010609060101010101" pitchFamily="49" charset="-122"/>
              </a:rPr>
              <a:t>算法 </a:t>
            </a:r>
            <a:endParaRPr lang="en-US" altLang="zh-CN" sz="2400" b="1" dirty="0" smtClean="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76927" y="2114489"/>
            <a:ext cx="8977233" cy="3963410"/>
          </a:xfrm>
          <a:prstGeom prst="rect">
            <a:avLst/>
          </a:prstGeom>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04653" y="847900"/>
            <a:ext cx="4102405"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t-SNE</a:t>
            </a:r>
            <a:r>
              <a:rPr lang="zh-CN" altLang="en-US" sz="3200" b="1" dirty="0" smtClean="0">
                <a:solidFill>
                  <a:schemeClr val="accent3"/>
                </a:solidFill>
                <a:latin typeface="楷体" panose="02010609060101010101" pitchFamily="49" charset="-122"/>
                <a:ea typeface="楷体" panose="02010609060101010101" pitchFamily="49" charset="-122"/>
              </a:rPr>
              <a:t>非线性</a:t>
            </a:r>
            <a:r>
              <a:rPr lang="zh-CN" altLang="en-US" sz="3200" b="1" dirty="0">
                <a:solidFill>
                  <a:schemeClr val="accent3"/>
                </a:solidFill>
                <a:latin typeface="楷体" panose="02010609060101010101" pitchFamily="49" charset="-122"/>
                <a:ea typeface="楷体" panose="02010609060101010101" pitchFamily="49" charset="-122"/>
              </a:rPr>
              <a:t>降维算法</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矩形 3"/>
          <p:cNvSpPr/>
          <p:nvPr/>
        </p:nvSpPr>
        <p:spPr>
          <a:xfrm>
            <a:off x="1" y="1432675"/>
            <a:ext cx="2011680" cy="461665"/>
          </a:xfrm>
          <a:prstGeom prst="rect">
            <a:avLst/>
          </a:prstGeom>
        </p:spPr>
        <p:txBody>
          <a:bodyPr wrap="square">
            <a:spAutoFit/>
          </a:bodyPr>
          <a:lstStyle/>
          <a:p>
            <a:r>
              <a:rPr lang="en-US" altLang="zh-CN" sz="2400" dirty="0" smtClean="0"/>
              <a:t>1</a:t>
            </a:r>
            <a:r>
              <a:rPr lang="zh-CN" altLang="en-US" sz="2400" dirty="0"/>
              <a:t>、</a:t>
            </a:r>
            <a:r>
              <a:rPr lang="en-US" altLang="zh-CN" sz="2400" b="1" dirty="0" smtClean="0">
                <a:latin typeface="楷体" panose="02010609060101010101" pitchFamily="49" charset="-122"/>
                <a:ea typeface="楷体" panose="02010609060101010101" pitchFamily="49" charset="-122"/>
              </a:rPr>
              <a:t>SNE</a:t>
            </a:r>
            <a:r>
              <a:rPr lang="zh-CN" altLang="en-US" sz="2400" b="1" dirty="0" smtClean="0">
                <a:latin typeface="楷体" panose="02010609060101010101" pitchFamily="49" charset="-122"/>
                <a:ea typeface="楷体" panose="02010609060101010101" pitchFamily="49" charset="-122"/>
              </a:rPr>
              <a:t>算法 </a:t>
            </a:r>
            <a:endParaRPr lang="en-US" altLang="zh-CN" sz="2400" b="1" dirty="0" smtClean="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122421" y="1894340"/>
            <a:ext cx="8625339" cy="4475909"/>
          </a:xfrm>
          <a:prstGeom prst="rect">
            <a:avLst/>
          </a:prstGeom>
        </p:spPr>
      </p:pic>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04653" y="847900"/>
            <a:ext cx="4102405"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t-SNE</a:t>
            </a:r>
            <a:r>
              <a:rPr lang="zh-CN" altLang="en-US" sz="3200" b="1" dirty="0" smtClean="0">
                <a:solidFill>
                  <a:schemeClr val="accent3"/>
                </a:solidFill>
                <a:latin typeface="楷体" panose="02010609060101010101" pitchFamily="49" charset="-122"/>
                <a:ea typeface="楷体" panose="02010609060101010101" pitchFamily="49" charset="-122"/>
              </a:rPr>
              <a:t>非线性</a:t>
            </a:r>
            <a:r>
              <a:rPr lang="zh-CN" altLang="en-US" sz="3200" b="1" dirty="0">
                <a:solidFill>
                  <a:schemeClr val="accent3"/>
                </a:solidFill>
                <a:latin typeface="楷体" panose="02010609060101010101" pitchFamily="49" charset="-122"/>
                <a:ea typeface="楷体" panose="02010609060101010101" pitchFamily="49" charset="-122"/>
              </a:rPr>
              <a:t>降维算法</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矩形 3"/>
          <p:cNvSpPr/>
          <p:nvPr/>
        </p:nvSpPr>
        <p:spPr>
          <a:xfrm>
            <a:off x="0" y="1432675"/>
            <a:ext cx="2377439" cy="461665"/>
          </a:xfrm>
          <a:prstGeom prst="rect">
            <a:avLst/>
          </a:prstGeom>
        </p:spPr>
        <p:txBody>
          <a:bodyPr wrap="square">
            <a:spAutoFit/>
          </a:bodyPr>
          <a:lstStyle/>
          <a:p>
            <a:r>
              <a:rPr lang="en-US" altLang="zh-CN" sz="2400" b="1" dirty="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t-SNE</a:t>
            </a:r>
            <a:r>
              <a:rPr lang="zh-CN" altLang="en-US" sz="2400" b="1" dirty="0" smtClean="0">
                <a:latin typeface="楷体" panose="02010609060101010101" pitchFamily="49" charset="-122"/>
                <a:ea typeface="楷体" panose="02010609060101010101" pitchFamily="49" charset="-122"/>
              </a:rPr>
              <a:t>算法 </a:t>
            </a:r>
            <a:endParaRPr lang="en-US" altLang="zh-CN" sz="2400" b="1" dirty="0" smtClean="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215130" y="2224344"/>
            <a:ext cx="9158410" cy="3963095"/>
          </a:xfrm>
          <a:prstGeom prst="rect">
            <a:avLst/>
          </a:prstGeom>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04653" y="847900"/>
            <a:ext cx="4102405"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t-SNE</a:t>
            </a:r>
            <a:r>
              <a:rPr lang="zh-CN" altLang="en-US" sz="3200" b="1" dirty="0" smtClean="0">
                <a:solidFill>
                  <a:schemeClr val="accent3"/>
                </a:solidFill>
                <a:latin typeface="楷体" panose="02010609060101010101" pitchFamily="49" charset="-122"/>
                <a:ea typeface="楷体" panose="02010609060101010101" pitchFamily="49" charset="-122"/>
              </a:rPr>
              <a:t>非线性</a:t>
            </a:r>
            <a:r>
              <a:rPr lang="zh-CN" altLang="en-US" sz="3200" b="1" dirty="0">
                <a:solidFill>
                  <a:schemeClr val="accent3"/>
                </a:solidFill>
                <a:latin typeface="楷体" panose="02010609060101010101" pitchFamily="49" charset="-122"/>
                <a:ea typeface="楷体" panose="02010609060101010101" pitchFamily="49" charset="-122"/>
              </a:rPr>
              <a:t>降维算法</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矩形 3"/>
          <p:cNvSpPr/>
          <p:nvPr/>
        </p:nvSpPr>
        <p:spPr>
          <a:xfrm>
            <a:off x="0" y="1432675"/>
            <a:ext cx="2377439" cy="461665"/>
          </a:xfrm>
          <a:prstGeom prst="rect">
            <a:avLst/>
          </a:prstGeom>
        </p:spPr>
        <p:txBody>
          <a:bodyPr wrap="square">
            <a:spAutoFit/>
          </a:bodyPr>
          <a:lstStyle/>
          <a:p>
            <a:r>
              <a:rPr lang="en-US" altLang="zh-CN" sz="2400" b="1" dirty="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t-SNE</a:t>
            </a:r>
            <a:r>
              <a:rPr lang="zh-CN" altLang="en-US" sz="2400" b="1" dirty="0" smtClean="0">
                <a:latin typeface="楷体" panose="02010609060101010101" pitchFamily="49" charset="-122"/>
                <a:ea typeface="楷体" panose="02010609060101010101" pitchFamily="49" charset="-122"/>
              </a:rPr>
              <a:t>算法 </a:t>
            </a:r>
            <a:endParaRPr lang="en-US" altLang="zh-CN" sz="2400" b="1" dirty="0" smtClean="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209414" y="1894340"/>
            <a:ext cx="8091306" cy="437710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99" y="791165"/>
            <a:ext cx="11703021" cy="578619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在实际问题的研究中，往往涉及多变量。而且不同变量之间有一定的相关性。</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当变量</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较多时，势必增加了分析问题的复杂性。由于变量较多且变量之间存在相关性</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，使得</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观测到的数据在一定程度上有所重叠。因此利用变量间信息的重叠，通过</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变量的</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降维，可以使得复杂问题得到简化。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主成分分析是</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利用降维的思想，在</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尽量减少</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信息损失的前提下，将多变量转化为少数几个综合变量的一种机器学习方法。</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例如</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，在商品经济中，用主成分分析可以将复杂的经济数据综合成几个商业指数，</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如物价指数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、生活费用指数以及商业活动指数等。主成分分析是由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Pearson </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提出，后来</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Hotelling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发展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起来的。通常将生成的综合变量称为主成分，这些</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主成分保留</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原始变量的绝大部分信息，都是原始变量的线性组合，而且各个主成分之间</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互不</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相关。在研究复杂问题时，通过主成分分析，可以从事物错综复杂的关系中</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找出一些</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主要成分，揭示事物内部变量之间的规律，简化问题，提高分析效率。</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04653" y="847900"/>
            <a:ext cx="4102405"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t-SNE</a:t>
            </a:r>
            <a:r>
              <a:rPr lang="zh-CN" altLang="en-US" sz="3200" b="1" dirty="0" smtClean="0">
                <a:solidFill>
                  <a:schemeClr val="accent3"/>
                </a:solidFill>
                <a:latin typeface="楷体" panose="02010609060101010101" pitchFamily="49" charset="-122"/>
                <a:ea typeface="楷体" panose="02010609060101010101" pitchFamily="49" charset="-122"/>
              </a:rPr>
              <a:t>非线性</a:t>
            </a:r>
            <a:r>
              <a:rPr lang="zh-CN" altLang="en-US" sz="3200" b="1" dirty="0">
                <a:solidFill>
                  <a:schemeClr val="accent3"/>
                </a:solidFill>
                <a:latin typeface="楷体" panose="02010609060101010101" pitchFamily="49" charset="-122"/>
                <a:ea typeface="楷体" panose="02010609060101010101" pitchFamily="49" charset="-122"/>
              </a:rPr>
              <a:t>降维算法</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矩形 3"/>
          <p:cNvSpPr/>
          <p:nvPr/>
        </p:nvSpPr>
        <p:spPr>
          <a:xfrm>
            <a:off x="0" y="1580582"/>
            <a:ext cx="2377439" cy="461665"/>
          </a:xfrm>
          <a:prstGeom prst="rect">
            <a:avLst/>
          </a:prstGeom>
        </p:spPr>
        <p:txBody>
          <a:bodyPr wrap="square">
            <a:spAutoFit/>
          </a:bodyPr>
          <a:lstStyle/>
          <a:p>
            <a:r>
              <a:rPr lang="en-US" altLang="zh-CN" sz="2400" b="1" dirty="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t-SNE</a:t>
            </a:r>
            <a:r>
              <a:rPr lang="zh-CN" altLang="en-US" sz="2400" b="1" dirty="0" smtClean="0">
                <a:latin typeface="楷体" panose="02010609060101010101" pitchFamily="49" charset="-122"/>
                <a:ea typeface="楷体" panose="02010609060101010101" pitchFamily="49" charset="-122"/>
              </a:rPr>
              <a:t>算法 </a:t>
            </a:r>
            <a:endParaRPr lang="en-US" altLang="zh-CN" sz="2400" b="1" dirty="0" smtClean="0">
              <a:latin typeface="楷体" panose="02010609060101010101" pitchFamily="49" charset="-122"/>
              <a:ea typeface="楷体" panose="02010609060101010101" pitchFamily="49" charset="-122"/>
            </a:endParaRPr>
          </a:p>
        </p:txBody>
      </p:sp>
      <p:sp>
        <p:nvSpPr>
          <p:cNvPr id="5" name="矩形 4"/>
          <p:cNvSpPr/>
          <p:nvPr/>
        </p:nvSpPr>
        <p:spPr>
          <a:xfrm>
            <a:off x="0" y="2651820"/>
            <a:ext cx="12192000" cy="2308324"/>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因此，</a:t>
            </a:r>
            <a:r>
              <a:rPr lang="en-US" altLang="zh-CN" sz="2400" dirty="0">
                <a:latin typeface="楷体" panose="02010609060101010101" pitchFamily="49" charset="-122"/>
                <a:ea typeface="楷体" panose="02010609060101010101" pitchFamily="49" charset="-122"/>
              </a:rPr>
              <a:t>t-SNE </a:t>
            </a:r>
            <a:r>
              <a:rPr lang="zh-CN" altLang="en-US" sz="2400" dirty="0">
                <a:latin typeface="楷体" panose="02010609060101010101" pitchFamily="49" charset="-122"/>
                <a:ea typeface="楷体" panose="02010609060101010101" pitchFamily="49" charset="-122"/>
              </a:rPr>
              <a:t>的主要优势在于通过 </a:t>
            </a:r>
            <a:r>
              <a:rPr lang="en-US" altLang="zh-CN" sz="2400" dirty="0">
                <a:latin typeface="楷体" panose="02010609060101010101" pitchFamily="49" charset="-122"/>
                <a:ea typeface="楷体" panose="02010609060101010101" pitchFamily="49" charset="-122"/>
              </a:rPr>
              <a:t>t </a:t>
            </a:r>
            <a:r>
              <a:rPr lang="zh-CN" altLang="en-US" sz="2400" dirty="0">
                <a:latin typeface="楷体" panose="02010609060101010101" pitchFamily="49" charset="-122"/>
                <a:ea typeface="楷体" panose="02010609060101010101" pitchFamily="49" charset="-122"/>
              </a:rPr>
              <a:t>分布与正态分布的差异，与其他降维</a:t>
            </a:r>
            <a:r>
              <a:rPr lang="zh-CN" altLang="en-US" sz="2400" dirty="0" smtClean="0">
                <a:latin typeface="楷体" panose="02010609060101010101" pitchFamily="49" charset="-122"/>
                <a:ea typeface="楷体" panose="02010609060101010101" pitchFamily="49" charset="-122"/>
              </a:rPr>
              <a:t>方法相比</a:t>
            </a:r>
            <a:r>
              <a:rPr lang="zh-CN" altLang="en-US" sz="2400" dirty="0">
                <a:latin typeface="楷体" panose="02010609060101010101" pitchFamily="49" charset="-122"/>
                <a:ea typeface="楷体" panose="02010609060101010101" pitchFamily="49" charset="-122"/>
              </a:rPr>
              <a:t>，解决了样本分布拥挤、边界不明显的问题，使得相似的样本能够聚集在一起</a:t>
            </a:r>
            <a:r>
              <a:rPr lang="zh-CN" altLang="en-US" sz="2400" dirty="0" smtClean="0">
                <a:latin typeface="楷体" panose="02010609060101010101" pitchFamily="49" charset="-122"/>
                <a:ea typeface="楷体" panose="02010609060101010101" pitchFamily="49" charset="-122"/>
              </a:rPr>
              <a:t>，而</a:t>
            </a:r>
            <a:r>
              <a:rPr lang="zh-CN" altLang="en-US" sz="2400" dirty="0">
                <a:latin typeface="楷体" panose="02010609060101010101" pitchFamily="49" charset="-122"/>
                <a:ea typeface="楷体" panose="02010609060101010101" pitchFamily="49" charset="-122"/>
              </a:rPr>
              <a:t>差异大的样本能够有效地分开。但它同时也有计算复杂度高，目标函数非凸，</a:t>
            </a:r>
            <a:r>
              <a:rPr lang="zh-CN" altLang="en-US" sz="2400" dirty="0" smtClean="0">
                <a:latin typeface="楷体" panose="02010609060101010101" pitchFamily="49" charset="-122"/>
                <a:ea typeface="楷体" panose="02010609060101010101" pitchFamily="49" charset="-122"/>
              </a:rPr>
              <a:t>容易</a:t>
            </a:r>
            <a:r>
              <a:rPr lang="zh-CN" altLang="en-US" sz="2400" dirty="0">
                <a:latin typeface="楷体" panose="02010609060101010101" pitchFamily="49" charset="-122"/>
                <a:ea typeface="楷体" panose="02010609060101010101" pitchFamily="49" charset="-122"/>
              </a:rPr>
              <a:t>得到局部最优解；对参数敏感、结果具有随机性等缺陷。</a:t>
            </a:r>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en-US" altLang="zh-CN" sz="2400" dirty="0">
                <a:latin typeface="楷体" panose="02010609060101010101" pitchFamily="49" charset="-122"/>
                <a:ea typeface="楷体" panose="02010609060101010101" pitchFamily="49" charset="-122"/>
              </a:rPr>
              <a:t>t-SNE </a:t>
            </a:r>
            <a:r>
              <a:rPr lang="zh-CN" altLang="en-US" sz="2400" dirty="0">
                <a:latin typeface="楷体" panose="02010609060101010101" pitchFamily="49" charset="-122"/>
                <a:ea typeface="楷体" panose="02010609060101010101" pitchFamily="49" charset="-122"/>
              </a:rPr>
              <a:t>非线性降维算法在实际问题中可用于处理高维数据集，并应用于</a:t>
            </a:r>
            <a:r>
              <a:rPr lang="zh-CN" altLang="en-US" sz="2400" dirty="0" smtClean="0">
                <a:latin typeface="楷体" panose="02010609060101010101" pitchFamily="49" charset="-122"/>
                <a:ea typeface="楷体" panose="02010609060101010101" pitchFamily="49" charset="-122"/>
              </a:rPr>
              <a:t>自然语言处理</a:t>
            </a:r>
            <a:r>
              <a:rPr lang="zh-CN" altLang="en-US" sz="2400" dirty="0">
                <a:latin typeface="楷体" panose="02010609060101010101" pitchFamily="49" charset="-122"/>
                <a:ea typeface="楷体" panose="02010609060101010101" pitchFamily="49" charset="-122"/>
              </a:rPr>
              <a:t>、图像处理、基因组数据和语音处理等。</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1382" y="3856861"/>
            <a:ext cx="8564880" cy="1887696"/>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主成分分析</a:t>
            </a:r>
            <a:r>
              <a:rPr lang="zh-CN" altLang="en-US" sz="8000" b="1" dirty="0">
                <a:solidFill>
                  <a:schemeClr val="accent3"/>
                </a:solidFill>
                <a:latin typeface="楷体" panose="02010609060101010101" pitchFamily="49" charset="-122"/>
                <a:ea typeface="楷体" panose="02010609060101010101" pitchFamily="49" charset="-122"/>
              </a:rPr>
              <a:t>实践</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smtClean="0">
                <a:solidFill>
                  <a:schemeClr val="bg2">
                    <a:lumMod val="50000"/>
                  </a:schemeClr>
                </a:solidFill>
                <a:cs typeface="Times New Roman" panose="02020603050405020304" pitchFamily="18" charset="0"/>
              </a:rPr>
              <a:t>Principal component analysis practice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79828" y="713546"/>
            <a:ext cx="2039341"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R</a:t>
            </a:r>
            <a:r>
              <a:rPr lang="zh-CN" altLang="en-US" sz="3200" b="1" dirty="0" smtClean="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0" y="1764097"/>
            <a:ext cx="12019280" cy="1600438"/>
          </a:xfrm>
          <a:prstGeom prst="rect">
            <a:avLst/>
          </a:prstGeom>
          <a:noFill/>
        </p:spPr>
        <p:txBody>
          <a:bodyPr wrap="square" rtlCol="0">
            <a:spAutoFit/>
          </a:bodyPr>
          <a:lstStyle/>
          <a:p>
            <a:r>
              <a:rPr lang="en-US" altLang="zh-CN" sz="2400" dirty="0" smtClean="0">
                <a:latin typeface="楷体" panose="02010609060101010101" pitchFamily="49" charset="-122"/>
                <a:ea typeface="楷体" panose="02010609060101010101" pitchFamily="49" charset="-122"/>
              </a:rPr>
              <a:t>R </a:t>
            </a:r>
            <a:r>
              <a:rPr lang="zh-CN" altLang="en-US" sz="2400" dirty="0" smtClean="0">
                <a:latin typeface="楷体" panose="02010609060101010101" pitchFamily="49" charset="-122"/>
                <a:ea typeface="楷体" panose="02010609060101010101" pitchFamily="49" charset="-122"/>
              </a:rPr>
              <a:t>语言中可用于进行主成分分析的函数有：</a:t>
            </a:r>
            <a:r>
              <a:rPr lang="en-US" altLang="zh-CN" sz="2400" dirty="0" err="1" smtClean="0">
                <a:latin typeface="楷体" panose="02010609060101010101" pitchFamily="49" charset="-122"/>
                <a:ea typeface="楷体" panose="02010609060101010101" pitchFamily="49" charset="-122"/>
              </a:rPr>
              <a:t>prcomp</a:t>
            </a: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和 </a:t>
            </a:r>
            <a:r>
              <a:rPr lang="en-US" altLang="zh-CN" sz="2400" dirty="0" err="1" smtClean="0">
                <a:latin typeface="楷体" panose="02010609060101010101" pitchFamily="49" charset="-122"/>
                <a:ea typeface="楷体" panose="02010609060101010101" pitchFamily="49" charset="-122"/>
              </a:rPr>
              <a:t>princomp</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，以及 </a:t>
            </a:r>
            <a:r>
              <a:rPr lang="en-US" altLang="zh-CN" sz="2400" dirty="0" smtClean="0">
                <a:latin typeface="楷体" panose="02010609060101010101" pitchFamily="49" charset="-122"/>
                <a:ea typeface="楷体" panose="02010609060101010101" pitchFamily="49" charset="-122"/>
              </a:rPr>
              <a:t>psych</a:t>
            </a:r>
            <a:r>
              <a:rPr lang="zh-CN" altLang="en-US" sz="2400" dirty="0" smtClean="0">
                <a:latin typeface="楷体" panose="02010609060101010101" pitchFamily="49" charset="-122"/>
                <a:ea typeface="楷体" panose="02010609060101010101" pitchFamily="49" charset="-122"/>
              </a:rPr>
              <a:t>包对数据进行主成分分析，其中，</a:t>
            </a:r>
            <a:r>
              <a:rPr lang="en-US" altLang="zh-CN" sz="2400" dirty="0" smtClean="0">
                <a:latin typeface="楷体" panose="02010609060101010101" pitchFamily="49" charset="-122"/>
                <a:ea typeface="楷体" panose="02010609060101010101" pitchFamily="49" charset="-122"/>
              </a:rPr>
              <a:t>principal </a:t>
            </a:r>
            <a:r>
              <a:rPr lang="zh-CN" altLang="en-US" sz="2400" dirty="0" smtClean="0">
                <a:latin typeface="楷体" panose="02010609060101010101" pitchFamily="49" charset="-122"/>
                <a:ea typeface="楷体" panose="02010609060101010101" pitchFamily="49" charset="-122"/>
              </a:rPr>
              <a:t>函数进行主成分分析，</a:t>
            </a:r>
            <a:r>
              <a:rPr lang="en-US" altLang="zh-CN" sz="2400" dirty="0" err="1" smtClean="0">
                <a:latin typeface="楷体" panose="02010609060101010101" pitchFamily="49" charset="-122"/>
                <a:ea typeface="楷体" panose="02010609060101010101" pitchFamily="49" charset="-122"/>
              </a:rPr>
              <a:t>fa.parallel</a:t>
            </a: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函数生成碎石图等。也可根据 </a:t>
            </a:r>
            <a:r>
              <a:rPr lang="en-US" altLang="zh-CN" sz="2400" dirty="0" smtClean="0">
                <a:latin typeface="楷体" panose="02010609060101010101" pitchFamily="49" charset="-122"/>
                <a:ea typeface="楷体" panose="02010609060101010101" pitchFamily="49" charset="-122"/>
              </a:rPr>
              <a:t>PCA </a:t>
            </a:r>
            <a:r>
              <a:rPr lang="zh-CN" altLang="en-US" sz="2400" dirty="0" smtClean="0">
                <a:latin typeface="楷体" panose="02010609060101010101" pitchFamily="49" charset="-122"/>
                <a:ea typeface="楷体" panose="02010609060101010101" pitchFamily="49" charset="-122"/>
              </a:rPr>
              <a:t>的原理，利用自编函数的方法。下面将利用 </a:t>
            </a:r>
            <a:r>
              <a:rPr lang="en-US" altLang="zh-CN" sz="2400" dirty="0" smtClean="0">
                <a:latin typeface="楷体" panose="02010609060101010101" pitchFamily="49" charset="-122"/>
                <a:ea typeface="楷体" panose="02010609060101010101" pitchFamily="49" charset="-122"/>
              </a:rPr>
              <a:t>R </a:t>
            </a:r>
            <a:r>
              <a:rPr lang="zh-CN" altLang="en-US" sz="2400" dirty="0" smtClean="0">
                <a:latin typeface="楷体" panose="02010609060101010101" pitchFamily="49" charset="-122"/>
                <a:ea typeface="楷体" panose="02010609060101010101" pitchFamily="49" charset="-122"/>
              </a:rPr>
              <a:t>中自带的范例数据集 </a:t>
            </a:r>
            <a:r>
              <a:rPr lang="en-US" altLang="zh-CN" sz="2400" dirty="0" smtClean="0">
                <a:latin typeface="楷体" panose="02010609060101010101" pitchFamily="49" charset="-122"/>
                <a:ea typeface="楷体" panose="02010609060101010101" pitchFamily="49" charset="-122"/>
              </a:rPr>
              <a:t>iris </a:t>
            </a:r>
            <a:r>
              <a:rPr lang="zh-CN" altLang="en-US" sz="2400" dirty="0" smtClean="0">
                <a:latin typeface="楷体" panose="02010609060101010101" pitchFamily="49" charset="-122"/>
                <a:ea typeface="楷体" panose="02010609060101010101" pitchFamily="49" charset="-122"/>
              </a:rPr>
              <a:t>进行示范</a:t>
            </a:r>
            <a:r>
              <a:rPr lang="zh-CN" altLang="en-US" sz="2600" dirty="0" smtClean="0">
                <a:latin typeface="楷体" panose="02010609060101010101" pitchFamily="49" charset="-122"/>
                <a:ea typeface="楷体" panose="02010609060101010101" pitchFamily="49" charset="-122"/>
              </a:rPr>
              <a:t>。</a:t>
            </a:r>
            <a:endParaRPr lang="zh-CN" altLang="en-US" dirty="0" smtClean="0"/>
          </a:p>
        </p:txBody>
      </p:sp>
      <p:sp>
        <p:nvSpPr>
          <p:cNvPr id="4" name="文本框 3"/>
          <p:cNvSpPr txBox="1"/>
          <p:nvPr/>
        </p:nvSpPr>
        <p:spPr>
          <a:xfrm>
            <a:off x="0" y="1193800"/>
            <a:ext cx="2350323" cy="461665"/>
          </a:xfrm>
          <a:prstGeom prst="rect">
            <a:avLst/>
          </a:prstGeom>
          <a:noFill/>
        </p:spPr>
        <p:txBody>
          <a:bodyPr wrap="none" rtlCol="0" anchor="t">
            <a:spAutoFit/>
          </a:bodyPr>
          <a:lstStyle/>
          <a:p>
            <a:r>
              <a:rPr lang="zh-CN" altLang="en-US" sz="2400" b="1" dirty="0" smtClean="0">
                <a:latin typeface="楷体" panose="02010609060101010101" pitchFamily="49" charset="-122"/>
                <a:ea typeface="楷体" panose="02010609060101010101" pitchFamily="49" charset="-122"/>
                <a:sym typeface="+mn-ea"/>
              </a:rPr>
              <a:t>一</a:t>
            </a:r>
            <a:r>
              <a:rPr lang="zh-CN" altLang="en-US" sz="2400" b="1" dirty="0" smtClean="0">
                <a:latin typeface="楷体" panose="02010609060101010101" pitchFamily="49" charset="-122"/>
                <a:ea typeface="楷体" panose="02010609060101010101" pitchFamily="49" charset="-122"/>
                <a:sym typeface="+mn-ea"/>
              </a:rPr>
              <a:t>、主成分分析</a:t>
            </a:r>
            <a:endParaRPr lang="zh-CN" altLang="en-US" b="1" dirty="0">
              <a:latin typeface="楷体" panose="02010609060101010101" pitchFamily="49" charset="-122"/>
              <a:ea typeface="楷体" panose="02010609060101010101" pitchFamily="49" charset="-122"/>
              <a:sym typeface="+mn-ea"/>
            </a:endParaRPr>
          </a:p>
        </p:txBody>
      </p:sp>
      <p:sp>
        <p:nvSpPr>
          <p:cNvPr id="5" name="矩形 4"/>
          <p:cNvSpPr/>
          <p:nvPr/>
        </p:nvSpPr>
        <p:spPr>
          <a:xfrm>
            <a:off x="0" y="3414812"/>
            <a:ext cx="11593518" cy="830997"/>
          </a:xfrm>
          <a:prstGeom prst="rect">
            <a:avLst/>
          </a:prstGeom>
        </p:spPr>
        <p:txBody>
          <a:bodyPr wrap="square">
            <a:spAutoFit/>
          </a:bodyPr>
          <a:lstStyle/>
          <a:p>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、标准化数据：为了统一数据的量纲并对数据进行中心化，在主成分分析</a:t>
            </a:r>
            <a:r>
              <a:rPr lang="zh-CN" altLang="en-US" sz="2400" dirty="0" smtClean="0">
                <a:latin typeface="楷体" panose="02010609060101010101" pitchFamily="49" charset="-122"/>
                <a:ea typeface="楷体" panose="02010609060101010101" pitchFamily="49" charset="-122"/>
              </a:rPr>
              <a:t>之前往往</a:t>
            </a:r>
            <a:r>
              <a:rPr lang="zh-CN" altLang="en-US" sz="2400" dirty="0">
                <a:latin typeface="楷体" panose="02010609060101010101" pitchFamily="49" charset="-122"/>
                <a:ea typeface="楷体" panose="02010609060101010101" pitchFamily="49" charset="-122"/>
              </a:rPr>
              <a:t>需要对原始数据进行标准化。</a:t>
            </a:r>
            <a:endParaRPr lang="zh-CN" altLang="en-US" sz="2400"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stretch>
            <a:fillRect/>
          </a:stretch>
        </p:blipFill>
        <p:spPr>
          <a:xfrm>
            <a:off x="0" y="4478004"/>
            <a:ext cx="9756025" cy="1140476"/>
          </a:xfrm>
          <a:prstGeom prst="rect">
            <a:avLst/>
          </a:prstGeom>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79828" y="713546"/>
            <a:ext cx="2039341"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R</a:t>
            </a:r>
            <a:r>
              <a:rPr lang="zh-CN" altLang="en-US" sz="3200" b="1" dirty="0" smtClean="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0" y="1193800"/>
            <a:ext cx="2350323" cy="461665"/>
          </a:xfrm>
          <a:prstGeom prst="rect">
            <a:avLst/>
          </a:prstGeom>
          <a:noFill/>
        </p:spPr>
        <p:txBody>
          <a:bodyPr wrap="none" rtlCol="0" anchor="t">
            <a:spAutoFit/>
          </a:bodyPr>
          <a:lstStyle/>
          <a:p>
            <a:r>
              <a:rPr lang="zh-CN" altLang="en-US" sz="2400" b="1" dirty="0" smtClean="0">
                <a:latin typeface="楷体" panose="02010609060101010101" pitchFamily="49" charset="-122"/>
                <a:ea typeface="楷体" panose="02010609060101010101" pitchFamily="49" charset="-122"/>
                <a:sym typeface="+mn-ea"/>
              </a:rPr>
              <a:t>一</a:t>
            </a:r>
            <a:r>
              <a:rPr lang="zh-CN" altLang="en-US" sz="2400" b="1" dirty="0" smtClean="0">
                <a:latin typeface="楷体" panose="02010609060101010101" pitchFamily="49" charset="-122"/>
                <a:ea typeface="楷体" panose="02010609060101010101" pitchFamily="49" charset="-122"/>
                <a:sym typeface="+mn-ea"/>
              </a:rPr>
              <a:t>、主成分分析</a:t>
            </a:r>
            <a:endParaRPr lang="zh-CN" altLang="en-US" b="1" dirty="0">
              <a:latin typeface="楷体" panose="02010609060101010101" pitchFamily="49" charset="-122"/>
              <a:ea typeface="楷体" panose="02010609060101010101" pitchFamily="49" charset="-122"/>
              <a:sym typeface="+mn-ea"/>
            </a:endParaRPr>
          </a:p>
        </p:txBody>
      </p:sp>
      <p:sp>
        <p:nvSpPr>
          <p:cNvPr id="5" name="矩形 4"/>
          <p:cNvSpPr/>
          <p:nvPr/>
        </p:nvSpPr>
        <p:spPr>
          <a:xfrm>
            <a:off x="0" y="1797313"/>
            <a:ext cx="11593518" cy="1938992"/>
          </a:xfrm>
          <a:prstGeom prst="rect">
            <a:avLst/>
          </a:prstGeom>
        </p:spPr>
        <p:txBody>
          <a:bodyPr wrap="square">
            <a:spAutoFit/>
          </a:bodyPr>
          <a:lstStyle/>
          <a:p>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、计算相关系数（协方差）矩阵并求解特征值和相应的特征向量，提取各主成</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分方差，计算方差贡献率和累积贡献率，利用碎石函数 </a:t>
            </a:r>
            <a:r>
              <a:rPr lang="en-US" altLang="zh-CN" sz="2400" dirty="0" err="1">
                <a:latin typeface="楷体" panose="02010609060101010101" pitchFamily="49" charset="-122"/>
                <a:ea typeface="楷体" panose="02010609060101010101" pitchFamily="49" charset="-122"/>
              </a:rPr>
              <a:t>screeplot</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绘制碎石图。</a:t>
            </a:r>
            <a:r>
              <a:rPr lang="zh-CN" altLang="en-US" sz="2400" dirty="0" smtClean="0">
                <a:latin typeface="楷体" panose="02010609060101010101" pitchFamily="49" charset="-122"/>
                <a:ea typeface="楷体" panose="02010609060101010101" pitchFamily="49" charset="-122"/>
              </a:rPr>
              <a:t>碎石</a:t>
            </a:r>
            <a:r>
              <a:rPr lang="zh-CN" altLang="en-US" sz="2400" dirty="0">
                <a:latin typeface="楷体" panose="02010609060101010101" pitchFamily="49" charset="-122"/>
                <a:ea typeface="楷体" panose="02010609060101010101" pitchFamily="49" charset="-122"/>
              </a:rPr>
              <a:t>图是可以帮助我们确定主成分合适个数的有用的可视化工具。其将特征值从大到</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小排列，选取一个拐点对应的序号，序号后的特征值全部较小且大小差不多，因此</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此值可作为主成分的个数。</a:t>
            </a:r>
            <a:endParaRPr lang="zh-CN" altLang="en-US" sz="24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1"/>
          <a:stretch>
            <a:fillRect/>
          </a:stretch>
        </p:blipFill>
        <p:spPr>
          <a:xfrm>
            <a:off x="91440" y="3736305"/>
            <a:ext cx="8944326" cy="2603028"/>
          </a:xfrm>
          <a:prstGeom prst="rect">
            <a:avLst/>
          </a:prstGeom>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79828" y="713546"/>
            <a:ext cx="2039341"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R</a:t>
            </a:r>
            <a:r>
              <a:rPr lang="zh-CN" altLang="en-US" sz="3200" b="1" dirty="0" smtClean="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0" y="1193800"/>
            <a:ext cx="2350323" cy="461665"/>
          </a:xfrm>
          <a:prstGeom prst="rect">
            <a:avLst/>
          </a:prstGeom>
          <a:noFill/>
        </p:spPr>
        <p:txBody>
          <a:bodyPr wrap="none" rtlCol="0" anchor="t">
            <a:spAutoFit/>
          </a:bodyPr>
          <a:lstStyle/>
          <a:p>
            <a:r>
              <a:rPr lang="zh-CN" altLang="en-US" sz="2400" b="1" dirty="0" smtClean="0">
                <a:latin typeface="楷体" panose="02010609060101010101" pitchFamily="49" charset="-122"/>
                <a:ea typeface="楷体" panose="02010609060101010101" pitchFamily="49" charset="-122"/>
                <a:sym typeface="+mn-ea"/>
              </a:rPr>
              <a:t>一</a:t>
            </a:r>
            <a:r>
              <a:rPr lang="zh-CN" altLang="en-US" sz="2400" b="1" dirty="0" smtClean="0">
                <a:latin typeface="楷体" panose="02010609060101010101" pitchFamily="49" charset="-122"/>
                <a:ea typeface="楷体" panose="02010609060101010101" pitchFamily="49" charset="-122"/>
                <a:sym typeface="+mn-ea"/>
              </a:rPr>
              <a:t>、主成分分析</a:t>
            </a:r>
            <a:endParaRPr lang="zh-CN" altLang="en-US" b="1" dirty="0">
              <a:latin typeface="楷体" panose="02010609060101010101" pitchFamily="49" charset="-122"/>
              <a:ea typeface="楷体" panose="02010609060101010101" pitchFamily="49" charset="-122"/>
              <a:sym typeface="+mn-ea"/>
            </a:endParaRPr>
          </a:p>
        </p:txBody>
      </p:sp>
      <p:sp>
        <p:nvSpPr>
          <p:cNvPr id="5" name="矩形 4"/>
          <p:cNvSpPr/>
          <p:nvPr/>
        </p:nvSpPr>
        <p:spPr>
          <a:xfrm>
            <a:off x="0" y="1797313"/>
            <a:ext cx="2854960" cy="461665"/>
          </a:xfrm>
          <a:prstGeom prst="rect">
            <a:avLst/>
          </a:prstGeom>
        </p:spPr>
        <p:txBody>
          <a:bodyPr wrap="square">
            <a:spAutoFit/>
          </a:bodyPr>
          <a:lstStyle/>
          <a:p>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、计算主成分得分</a:t>
            </a:r>
            <a:endParaRPr lang="zh-CN" altLang="en-US" sz="2400"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0" y="2258978"/>
            <a:ext cx="5701401" cy="1073894"/>
          </a:xfrm>
          <a:prstGeom prst="rect">
            <a:avLst/>
          </a:prstGeom>
        </p:spPr>
      </p:pic>
      <p:sp>
        <p:nvSpPr>
          <p:cNvPr id="6" name="矩形 5"/>
          <p:cNvSpPr/>
          <p:nvPr/>
        </p:nvSpPr>
        <p:spPr>
          <a:xfrm>
            <a:off x="0" y="3441463"/>
            <a:ext cx="3190240" cy="461665"/>
          </a:xfrm>
          <a:prstGeom prst="rect">
            <a:avLst/>
          </a:prstGeom>
        </p:spPr>
        <p:txBody>
          <a:bodyPr wrap="square">
            <a:spAutoFit/>
          </a:bodyPr>
          <a:lstStyle/>
          <a:p>
            <a:r>
              <a:rPr lang="en-US" altLang="zh-CN" sz="2400" dirty="0" smtClean="0">
                <a:latin typeface="楷体" panose="02010609060101010101" pitchFamily="49" charset="-122"/>
                <a:ea typeface="楷体" panose="02010609060101010101" pitchFamily="49" charset="-122"/>
              </a:rPr>
              <a:t>4</a:t>
            </a:r>
            <a:r>
              <a:rPr lang="zh-CN" altLang="en-US" sz="2400" dirty="0">
                <a:latin typeface="楷体" panose="02010609060101010101" pitchFamily="49" charset="-122"/>
                <a:ea typeface="楷体" panose="02010609060101010101" pitchFamily="49" charset="-122"/>
              </a:rPr>
              <a:t>、绘制主成分散点图</a:t>
            </a:r>
            <a:endParaRPr lang="zh-CN" altLang="en-US" sz="2400" dirty="0">
              <a:latin typeface="楷体" panose="02010609060101010101" pitchFamily="49" charset="-122"/>
              <a:ea typeface="楷体" panose="02010609060101010101" pitchFamily="49" charset="-122"/>
            </a:endParaRPr>
          </a:p>
        </p:txBody>
      </p:sp>
      <p:pic>
        <p:nvPicPr>
          <p:cNvPr id="8" name="图片 7"/>
          <p:cNvPicPr>
            <a:picLocks noChangeAspect="1"/>
          </p:cNvPicPr>
          <p:nvPr/>
        </p:nvPicPr>
        <p:blipFill>
          <a:blip r:embed="rId2"/>
          <a:stretch>
            <a:fillRect/>
          </a:stretch>
        </p:blipFill>
        <p:spPr>
          <a:xfrm>
            <a:off x="0" y="3903128"/>
            <a:ext cx="6756400" cy="2582827"/>
          </a:xfrm>
          <a:prstGeom prst="rect">
            <a:avLst/>
          </a:prstGeom>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79828" y="713546"/>
            <a:ext cx="2039341"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R</a:t>
            </a:r>
            <a:r>
              <a:rPr lang="zh-CN" altLang="en-US" sz="3200" b="1" dirty="0" smtClean="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0" y="1193800"/>
            <a:ext cx="2350323" cy="461665"/>
          </a:xfrm>
          <a:prstGeom prst="rect">
            <a:avLst/>
          </a:prstGeom>
          <a:noFill/>
        </p:spPr>
        <p:txBody>
          <a:bodyPr wrap="none" rtlCol="0" anchor="t">
            <a:spAutoFit/>
          </a:bodyPr>
          <a:lstStyle/>
          <a:p>
            <a:r>
              <a:rPr lang="zh-CN" altLang="en-US" sz="2400" b="1" dirty="0" smtClean="0">
                <a:latin typeface="楷体" panose="02010609060101010101" pitchFamily="49" charset="-122"/>
                <a:ea typeface="楷体" panose="02010609060101010101" pitchFamily="49" charset="-122"/>
                <a:sym typeface="+mn-ea"/>
              </a:rPr>
              <a:t>一</a:t>
            </a:r>
            <a:r>
              <a:rPr lang="zh-CN" altLang="en-US" sz="2400" b="1" dirty="0" smtClean="0">
                <a:latin typeface="楷体" panose="02010609060101010101" pitchFamily="49" charset="-122"/>
                <a:ea typeface="楷体" panose="02010609060101010101" pitchFamily="49" charset="-122"/>
                <a:sym typeface="+mn-ea"/>
              </a:rPr>
              <a:t>、主成分分析</a:t>
            </a:r>
            <a:endParaRPr lang="zh-CN" altLang="en-US" b="1" dirty="0">
              <a:latin typeface="楷体" panose="02010609060101010101" pitchFamily="49" charset="-122"/>
              <a:ea typeface="楷体" panose="02010609060101010101" pitchFamily="49" charset="-122"/>
              <a:sym typeface="+mn-ea"/>
            </a:endParaRPr>
          </a:p>
        </p:txBody>
      </p:sp>
      <p:sp>
        <p:nvSpPr>
          <p:cNvPr id="5" name="矩形 4"/>
          <p:cNvSpPr/>
          <p:nvPr/>
        </p:nvSpPr>
        <p:spPr>
          <a:xfrm>
            <a:off x="0" y="1797313"/>
            <a:ext cx="7721600" cy="461665"/>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本节只展示直观性强的碎石图</a:t>
            </a:r>
            <a:r>
              <a:rPr lang="en-US" altLang="zh-CN" sz="2400" dirty="0">
                <a:latin typeface="楷体" panose="02010609060101010101" pitchFamily="49" charset="-122"/>
                <a:ea typeface="楷体" panose="02010609060101010101" pitchFamily="49" charset="-122"/>
              </a:rPr>
              <a:t>2.1</a:t>
            </a:r>
            <a:r>
              <a:rPr lang="zh-CN" altLang="en-US" sz="2400" dirty="0">
                <a:latin typeface="楷体" panose="02010609060101010101" pitchFamily="49" charset="-122"/>
                <a:ea typeface="楷体" panose="02010609060101010101" pitchFamily="49" charset="-122"/>
              </a:rPr>
              <a:t>和主成分散点图</a:t>
            </a:r>
            <a:r>
              <a:rPr lang="en-US" altLang="zh-CN" sz="2400" dirty="0">
                <a:latin typeface="楷体" panose="02010609060101010101" pitchFamily="49" charset="-122"/>
                <a:ea typeface="楷体" panose="02010609060101010101" pitchFamily="49" charset="-122"/>
              </a:rPr>
              <a:t>2.2</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1"/>
          <a:srcRect l="6752" t="10955" r="2971" b="809"/>
          <a:stretch>
            <a:fillRect/>
          </a:stretch>
        </p:blipFill>
        <p:spPr>
          <a:xfrm>
            <a:off x="0" y="2757970"/>
            <a:ext cx="5095693" cy="3428255"/>
          </a:xfrm>
          <a:prstGeom prst="rect">
            <a:avLst/>
          </a:prstGeom>
        </p:spPr>
      </p:pic>
      <p:pic>
        <p:nvPicPr>
          <p:cNvPr id="9" name="图片 8"/>
          <p:cNvPicPr>
            <a:picLocks noChangeAspect="1"/>
          </p:cNvPicPr>
          <p:nvPr/>
        </p:nvPicPr>
        <p:blipFill>
          <a:blip r:embed="rId2"/>
          <a:stretch>
            <a:fillRect/>
          </a:stretch>
        </p:blipFill>
        <p:spPr>
          <a:xfrm>
            <a:off x="6027313" y="2400826"/>
            <a:ext cx="5585567" cy="3846503"/>
          </a:xfrm>
          <a:prstGeom prst="rect">
            <a:avLst/>
          </a:prstGeom>
        </p:spPr>
      </p:pic>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79828" y="713546"/>
            <a:ext cx="2039341"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R</a:t>
            </a:r>
            <a:r>
              <a:rPr lang="zh-CN" altLang="en-US" sz="3200" b="1" dirty="0" smtClean="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0" y="1193800"/>
            <a:ext cx="2350323" cy="461665"/>
          </a:xfrm>
          <a:prstGeom prst="rect">
            <a:avLst/>
          </a:prstGeom>
          <a:noFill/>
        </p:spPr>
        <p:txBody>
          <a:bodyPr wrap="none" rtlCol="0" anchor="t">
            <a:spAutoFit/>
          </a:bodyPr>
          <a:lstStyle/>
          <a:p>
            <a:r>
              <a:rPr lang="zh-CN" altLang="en-US" sz="2400" b="1" dirty="0" smtClean="0">
                <a:latin typeface="楷体" panose="02010609060101010101" pitchFamily="49" charset="-122"/>
                <a:ea typeface="楷体" panose="02010609060101010101" pitchFamily="49" charset="-122"/>
                <a:sym typeface="+mn-ea"/>
              </a:rPr>
              <a:t>一</a:t>
            </a:r>
            <a:r>
              <a:rPr lang="zh-CN" altLang="en-US" sz="2400" b="1" dirty="0" smtClean="0">
                <a:latin typeface="楷体" panose="02010609060101010101" pitchFamily="49" charset="-122"/>
                <a:ea typeface="楷体" panose="02010609060101010101" pitchFamily="49" charset="-122"/>
                <a:sym typeface="+mn-ea"/>
              </a:rPr>
              <a:t>、主成分分析</a:t>
            </a:r>
            <a:endParaRPr lang="zh-CN" altLang="en-US" b="1" dirty="0">
              <a:latin typeface="楷体" panose="02010609060101010101" pitchFamily="49" charset="-122"/>
              <a:ea typeface="楷体" panose="02010609060101010101" pitchFamily="49" charset="-122"/>
              <a:sym typeface="+mn-ea"/>
            </a:endParaRPr>
          </a:p>
        </p:txBody>
      </p:sp>
      <p:sp>
        <p:nvSpPr>
          <p:cNvPr id="5" name="矩形 4"/>
          <p:cNvSpPr/>
          <p:nvPr/>
        </p:nvSpPr>
        <p:spPr>
          <a:xfrm>
            <a:off x="0" y="1797313"/>
            <a:ext cx="11938000" cy="1200329"/>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在理解了主成分分析的具体步骤后，也可用 </a:t>
            </a:r>
            <a:r>
              <a:rPr lang="en-US" altLang="zh-CN" sz="2400" dirty="0">
                <a:latin typeface="楷体" panose="02010609060101010101" pitchFamily="49" charset="-122"/>
                <a:ea typeface="楷体" panose="02010609060101010101" pitchFamily="49" charset="-122"/>
              </a:rPr>
              <a:t>R </a:t>
            </a:r>
            <a:r>
              <a:rPr lang="zh-CN" altLang="en-US" sz="2400" dirty="0">
                <a:latin typeface="楷体" panose="02010609060101010101" pitchFamily="49" charset="-122"/>
                <a:ea typeface="楷体" panose="02010609060101010101" pitchFamily="49" charset="-122"/>
              </a:rPr>
              <a:t>语言中常见的 </a:t>
            </a:r>
            <a:r>
              <a:rPr lang="en-US" altLang="zh-CN" sz="2400" dirty="0">
                <a:latin typeface="楷体" panose="02010609060101010101" pitchFamily="49" charset="-122"/>
                <a:ea typeface="楷体" panose="02010609060101010101" pitchFamily="49" charset="-122"/>
              </a:rPr>
              <a:t>PCA </a:t>
            </a:r>
            <a:r>
              <a:rPr lang="zh-CN" altLang="en-US" sz="2400" dirty="0">
                <a:latin typeface="楷体" panose="02010609060101010101" pitchFamily="49" charset="-122"/>
                <a:ea typeface="楷体" panose="02010609060101010101" pitchFamily="49" charset="-122"/>
              </a:rPr>
              <a:t>函数验证</a:t>
            </a:r>
            <a:r>
              <a:rPr lang="zh-CN" altLang="en-US" sz="2400" dirty="0" smtClean="0">
                <a:latin typeface="楷体" panose="02010609060101010101" pitchFamily="49" charset="-122"/>
                <a:ea typeface="楷体" panose="02010609060101010101" pitchFamily="49" charset="-122"/>
              </a:rPr>
              <a:t>以上</a:t>
            </a:r>
            <a:r>
              <a:rPr lang="zh-CN" altLang="en-US" sz="2400" dirty="0">
                <a:latin typeface="楷体" panose="02010609060101010101" pitchFamily="49" charset="-122"/>
                <a:ea typeface="楷体" panose="02010609060101010101" pitchFamily="49" charset="-122"/>
              </a:rPr>
              <a:t>分析过程的正确性。在实际操作中，可以根据具体情况，按需选择函数。</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a:t>
            </a:r>
            <a:r>
              <a:rPr lang="en-US" altLang="zh-CN" sz="2400" dirty="0" err="1">
                <a:latin typeface="楷体" panose="02010609060101010101" pitchFamily="49" charset="-122"/>
                <a:ea typeface="楷体" panose="02010609060101010101" pitchFamily="49" charset="-122"/>
              </a:rPr>
              <a:t>prcomp</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函数</a:t>
            </a:r>
            <a:endParaRPr lang="zh-CN" altLang="en-US" sz="2400"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240567" y="3139490"/>
            <a:ext cx="5652233" cy="619553"/>
          </a:xfrm>
          <a:prstGeom prst="rect">
            <a:avLst/>
          </a:prstGeom>
        </p:spPr>
      </p:pic>
      <p:sp>
        <p:nvSpPr>
          <p:cNvPr id="8" name="矩形 7"/>
          <p:cNvSpPr/>
          <p:nvPr/>
        </p:nvSpPr>
        <p:spPr>
          <a:xfrm>
            <a:off x="0" y="3833538"/>
            <a:ext cx="11938000" cy="1569660"/>
          </a:xfrm>
          <a:prstGeom prst="rect">
            <a:avLst/>
          </a:prstGeom>
        </p:spPr>
        <p:txBody>
          <a:bodyPr wrap="square">
            <a:spAutoFit/>
          </a:bodyPr>
          <a:lstStyle/>
          <a:p>
            <a:r>
              <a:rPr lang="zh-CN" altLang="en-US" sz="2400" dirty="0" smtClean="0">
                <a:latin typeface="楷体" panose="02010609060101010101" pitchFamily="49" charset="-122"/>
                <a:ea typeface="楷体" panose="02010609060101010101" pitchFamily="49" charset="-122"/>
              </a:rPr>
              <a:t>（</a:t>
            </a:r>
            <a:r>
              <a:rPr lang="en-US" altLang="zh-CN" sz="2400" dirty="0" smtClean="0">
                <a:latin typeface="楷体" panose="02010609060101010101" pitchFamily="49" charset="-122"/>
                <a:ea typeface="楷体" panose="02010609060101010101" pitchFamily="49" charset="-122"/>
              </a:rPr>
              <a:t>2</a:t>
            </a:r>
            <a:r>
              <a:rPr lang="zh-CN" altLang="en-US" sz="2400" dirty="0" smtClean="0">
                <a:latin typeface="楷体" panose="02010609060101010101" pitchFamily="49" charset="-122"/>
                <a:ea typeface="楷体" panose="02010609060101010101" pitchFamily="49" charset="-122"/>
              </a:rPr>
              <a:t>）</a:t>
            </a:r>
            <a:r>
              <a:rPr lang="en-US" altLang="zh-CN" sz="2400" dirty="0" err="1">
                <a:latin typeface="楷体" panose="02010609060101010101" pitchFamily="49" charset="-122"/>
                <a:ea typeface="楷体" panose="02010609060101010101" pitchFamily="49" charset="-122"/>
              </a:rPr>
              <a:t>princomp</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函数：如果使用 </a:t>
            </a:r>
            <a:r>
              <a:rPr lang="en-US" altLang="zh-CN" sz="2400" dirty="0" err="1">
                <a:latin typeface="楷体" panose="02010609060101010101" pitchFamily="49" charset="-122"/>
                <a:ea typeface="楷体" panose="02010609060101010101" pitchFamily="49" charset="-122"/>
              </a:rPr>
              <a:t>princomp</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函数，需要先做归一化，</a:t>
            </a:r>
            <a:r>
              <a:rPr lang="en-US" altLang="zh-CN" sz="2400" dirty="0" err="1">
                <a:latin typeface="楷体" panose="02010609060101010101" pitchFamily="49" charset="-122"/>
                <a:ea typeface="楷体" panose="02010609060101010101" pitchFamily="49" charset="-122"/>
              </a:rPr>
              <a:t>princomp</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函数并无数据标准化相关的参数，且默认使用 </a:t>
            </a:r>
            <a:r>
              <a:rPr lang="en-US" altLang="zh-CN" sz="2400" dirty="0">
                <a:latin typeface="楷体" panose="02010609060101010101" pitchFamily="49" charset="-122"/>
                <a:ea typeface="楷体" panose="02010609060101010101" pitchFamily="49" charset="-122"/>
              </a:rPr>
              <a:t>covariance matrix</a:t>
            </a:r>
            <a:r>
              <a:rPr lang="zh-CN" altLang="en-US" sz="2400" dirty="0">
                <a:latin typeface="楷体" panose="02010609060101010101" pitchFamily="49" charset="-122"/>
                <a:ea typeface="楷体" panose="02010609060101010101" pitchFamily="49" charset="-122"/>
              </a:rPr>
              <a:t>，得到的结果与使用相关性矩阵有细微差异（如下）。原因是：根据相关系数公式可知，归一化后的</a:t>
            </a:r>
            <a:r>
              <a:rPr lang="zh-CN" altLang="en-US" sz="2400" dirty="0" smtClean="0">
                <a:latin typeface="楷体" panose="02010609060101010101" pitchFamily="49" charset="-122"/>
                <a:ea typeface="楷体" panose="02010609060101010101" pitchFamily="49" charset="-122"/>
              </a:rPr>
              <a:t>相关性</a:t>
            </a:r>
            <a:r>
              <a:rPr lang="zh-CN" altLang="en-US" sz="2400" dirty="0">
                <a:latin typeface="楷体" panose="02010609060101010101" pitchFamily="49" charset="-122"/>
                <a:ea typeface="楷体" panose="02010609060101010101" pitchFamily="49" charset="-122"/>
              </a:rPr>
              <a:t>系数近乎等于协方差。</a:t>
            </a:r>
            <a:endParaRPr lang="zh-CN" altLang="en-US" sz="2400"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rotWithShape="1">
          <a:blip r:embed="rId2"/>
          <a:srcRect t="-758" r="39498"/>
          <a:stretch>
            <a:fillRect/>
          </a:stretch>
        </p:blipFill>
        <p:spPr>
          <a:xfrm>
            <a:off x="204943" y="5394960"/>
            <a:ext cx="3462817" cy="1096004"/>
          </a:xfrm>
          <a:prstGeom prst="rect">
            <a:avLst/>
          </a:prstGeom>
        </p:spPr>
      </p:pic>
      <p:sp>
        <p:nvSpPr>
          <p:cNvPr id="10" name="矩形 9"/>
          <p:cNvSpPr/>
          <p:nvPr/>
        </p:nvSpPr>
        <p:spPr>
          <a:xfrm>
            <a:off x="4490721" y="5394960"/>
            <a:ext cx="6461759" cy="1015663"/>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通过比较分析得到 </a:t>
            </a:r>
            <a:r>
              <a:rPr lang="en-US" altLang="zh-CN" sz="2000" dirty="0">
                <a:latin typeface="楷体" panose="02010609060101010101" pitchFamily="49" charset="-122"/>
                <a:ea typeface="楷体" panose="02010609060101010101" pitchFamily="49" charset="-122"/>
              </a:rPr>
              <a:t>Standard deviation</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Proportion of variance</a:t>
            </a:r>
            <a:r>
              <a:rPr lang="zh-CN" altLang="en-US" sz="2000" dirty="0">
                <a:latin typeface="楷体" panose="02010609060101010101" pitchFamily="49" charset="-122"/>
                <a:ea typeface="楷体" panose="02010609060101010101" pitchFamily="49" charset="-122"/>
              </a:rPr>
              <a:t>、</a:t>
            </a:r>
            <a:r>
              <a:rPr lang="en-US" altLang="zh-CN" sz="2000" dirty="0" smtClean="0">
                <a:latin typeface="楷体" panose="02010609060101010101" pitchFamily="49" charset="-122"/>
                <a:ea typeface="楷体" panose="02010609060101010101" pitchFamily="49" charset="-122"/>
              </a:rPr>
              <a:t>Cumulative Proportion </a:t>
            </a:r>
            <a:r>
              <a:rPr lang="zh-CN" altLang="en-US" sz="2000" dirty="0">
                <a:latin typeface="楷体" panose="02010609060101010101" pitchFamily="49" charset="-122"/>
                <a:ea typeface="楷体" panose="02010609060101010101" pitchFamily="49" charset="-122"/>
              </a:rPr>
              <a:t>发现，</a:t>
            </a:r>
            <a:r>
              <a:rPr lang="en-US" altLang="zh-CN" sz="2000" dirty="0">
                <a:latin typeface="楷体" panose="02010609060101010101" pitchFamily="49" charset="-122"/>
                <a:ea typeface="楷体" panose="02010609060101010101" pitchFamily="49" charset="-122"/>
              </a:rPr>
              <a:t>3 </a:t>
            </a:r>
            <a:r>
              <a:rPr lang="zh-CN" altLang="en-US" sz="2000" dirty="0">
                <a:latin typeface="楷体" panose="02010609060101010101" pitchFamily="49" charset="-122"/>
                <a:ea typeface="楷体" panose="02010609060101010101" pitchFamily="49" charset="-122"/>
              </a:rPr>
              <a:t>种主成分分析的方法得到的结果完全一致。</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79828" y="713546"/>
            <a:ext cx="2039341"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R</a:t>
            </a:r>
            <a:r>
              <a:rPr lang="zh-CN" altLang="en-US" sz="3200" b="1" dirty="0" smtClean="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0" y="1193800"/>
            <a:ext cx="2350323" cy="461665"/>
          </a:xfrm>
          <a:prstGeom prst="rect">
            <a:avLst/>
          </a:prstGeom>
          <a:noFill/>
        </p:spPr>
        <p:txBody>
          <a:bodyPr wrap="none" rtlCol="0" anchor="t">
            <a:spAutoFit/>
          </a:bodyPr>
          <a:lstStyle/>
          <a:p>
            <a:r>
              <a:rPr lang="zh-CN" altLang="en-US" sz="2400" b="1" dirty="0" smtClean="0">
                <a:latin typeface="楷体" panose="02010609060101010101" pitchFamily="49" charset="-122"/>
                <a:ea typeface="楷体" panose="02010609060101010101" pitchFamily="49" charset="-122"/>
                <a:sym typeface="+mn-ea"/>
              </a:rPr>
              <a:t>一</a:t>
            </a:r>
            <a:r>
              <a:rPr lang="zh-CN" altLang="en-US" sz="2400" b="1" dirty="0" smtClean="0">
                <a:latin typeface="楷体" panose="02010609060101010101" pitchFamily="49" charset="-122"/>
                <a:ea typeface="楷体" panose="02010609060101010101" pitchFamily="49" charset="-122"/>
                <a:sym typeface="+mn-ea"/>
              </a:rPr>
              <a:t>、主成分分析</a:t>
            </a:r>
            <a:endParaRPr lang="zh-CN" altLang="en-US" b="1" dirty="0">
              <a:latin typeface="楷体" panose="02010609060101010101" pitchFamily="49" charset="-122"/>
              <a:ea typeface="楷体" panose="02010609060101010101" pitchFamily="49" charset="-122"/>
              <a:sym typeface="+mn-ea"/>
            </a:endParaRPr>
          </a:p>
        </p:txBody>
      </p:sp>
      <p:sp>
        <p:nvSpPr>
          <p:cNvPr id="5" name="矩形 4"/>
          <p:cNvSpPr/>
          <p:nvPr/>
        </p:nvSpPr>
        <p:spPr>
          <a:xfrm>
            <a:off x="0" y="1797313"/>
            <a:ext cx="11938000" cy="461665"/>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principal() </a:t>
            </a:r>
            <a:r>
              <a:rPr lang="zh-CN" altLang="en-US" sz="2400" dirty="0">
                <a:latin typeface="楷体" panose="02010609060101010101" pitchFamily="49" charset="-122"/>
                <a:ea typeface="楷体" panose="02010609060101010101" pitchFamily="49" charset="-122"/>
              </a:rPr>
              <a:t>函数：</a:t>
            </a:r>
            <a:endParaRPr lang="zh-CN" altLang="en-US" sz="24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1"/>
          <a:srcRect t="652" r="25923"/>
          <a:stretch>
            <a:fillRect/>
          </a:stretch>
        </p:blipFill>
        <p:spPr>
          <a:xfrm>
            <a:off x="134493" y="2323182"/>
            <a:ext cx="5605908" cy="2631440"/>
          </a:xfrm>
          <a:prstGeom prst="rect">
            <a:avLst/>
          </a:prstGeom>
        </p:spPr>
      </p:pic>
      <p:sp>
        <p:nvSpPr>
          <p:cNvPr id="9" name="矩形 8"/>
          <p:cNvSpPr/>
          <p:nvPr/>
        </p:nvSpPr>
        <p:spPr>
          <a:xfrm>
            <a:off x="134493" y="5426055"/>
            <a:ext cx="8379587" cy="830997"/>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其中 </a:t>
            </a:r>
            <a:r>
              <a:rPr lang="en-US" altLang="zh-CN" sz="2400" dirty="0" err="1">
                <a:latin typeface="楷体" panose="02010609060101010101" pitchFamily="49" charset="-122"/>
                <a:ea typeface="楷体" panose="02010609060101010101" pitchFamily="49" charset="-122"/>
              </a:rPr>
              <a:t>nfactors</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指定主成分个数，</a:t>
            </a:r>
            <a:r>
              <a:rPr lang="en-US" altLang="zh-CN" sz="2400" dirty="0">
                <a:latin typeface="楷体" panose="02010609060101010101" pitchFamily="49" charset="-122"/>
                <a:ea typeface="楷体" panose="02010609060101010101" pitchFamily="49" charset="-122"/>
              </a:rPr>
              <a:t>rotate: </a:t>
            </a:r>
            <a:r>
              <a:rPr lang="zh-CN" altLang="en-US" sz="2400" dirty="0">
                <a:latin typeface="楷体" panose="02010609060101010101" pitchFamily="49" charset="-122"/>
                <a:ea typeface="楷体" panose="02010609060101010101" pitchFamily="49" charset="-122"/>
              </a:rPr>
              <a:t>指定模型旋转的方法，默认为最大</a:t>
            </a:r>
            <a:r>
              <a:rPr lang="zh-CN" altLang="en-US" sz="2400" dirty="0" smtClean="0">
                <a:latin typeface="楷体" panose="02010609060101010101" pitchFamily="49" charset="-122"/>
                <a:ea typeface="楷体" panose="02010609060101010101" pitchFamily="49" charset="-122"/>
              </a:rPr>
              <a:t>方差法</a:t>
            </a:r>
            <a:r>
              <a:rPr lang="zh-CN" altLang="en-US" sz="2400" dirty="0">
                <a:latin typeface="楷体" panose="02010609060101010101" pitchFamily="49" charset="-122"/>
                <a:ea typeface="楷体" panose="02010609060101010101" pitchFamily="49" charset="-122"/>
              </a:rPr>
              <a:t>。最终可得主成分散点图</a:t>
            </a:r>
            <a:r>
              <a:rPr lang="en-US" altLang="zh-CN" sz="2400" dirty="0">
                <a:latin typeface="楷体" panose="02010609060101010101" pitchFamily="49" charset="-122"/>
                <a:ea typeface="楷体" panose="02010609060101010101" pitchFamily="49" charset="-122"/>
              </a:rPr>
              <a:t>2.3</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pic>
        <p:nvPicPr>
          <p:cNvPr id="11" name="图片 10"/>
          <p:cNvPicPr>
            <a:picLocks noChangeAspect="1"/>
          </p:cNvPicPr>
          <p:nvPr/>
        </p:nvPicPr>
        <p:blipFill>
          <a:blip r:embed="rId2"/>
          <a:stretch>
            <a:fillRect/>
          </a:stretch>
        </p:blipFill>
        <p:spPr>
          <a:xfrm>
            <a:off x="6727090" y="2076097"/>
            <a:ext cx="5210910" cy="3140125"/>
          </a:xfrm>
          <a:prstGeom prst="rect">
            <a:avLst/>
          </a:prstGeom>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79828" y="713546"/>
            <a:ext cx="2039341"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R</a:t>
            </a:r>
            <a:r>
              <a:rPr lang="zh-CN" altLang="en-US" sz="3200" b="1" dirty="0" smtClean="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0" y="1193800"/>
            <a:ext cx="3280065" cy="461665"/>
          </a:xfrm>
          <a:prstGeom prst="rect">
            <a:avLst/>
          </a:prstGeom>
          <a:noFill/>
        </p:spPr>
        <p:txBody>
          <a:bodyPr wrap="none" rtlCol="0" anchor="t">
            <a:spAutoFit/>
          </a:bodyPr>
          <a:lstStyle/>
          <a:p>
            <a:r>
              <a:rPr lang="zh-CN" altLang="en-US" sz="2400" b="1" dirty="0">
                <a:latin typeface="楷体" panose="02010609060101010101" pitchFamily="49" charset="-122"/>
                <a:ea typeface="楷体" panose="02010609060101010101" pitchFamily="49" charset="-122"/>
                <a:sym typeface="+mn-ea"/>
              </a:rPr>
              <a:t>二</a:t>
            </a:r>
            <a:r>
              <a:rPr lang="zh-CN" altLang="en-US" sz="2400" b="1" dirty="0" smtClean="0">
                <a:latin typeface="楷体" panose="02010609060101010101" pitchFamily="49" charset="-122"/>
                <a:ea typeface="楷体" panose="02010609060101010101" pitchFamily="49" charset="-122"/>
                <a:sym typeface="+mn-ea"/>
              </a:rPr>
              <a:t>、</a:t>
            </a:r>
            <a:r>
              <a:rPr lang="zh-CN" altLang="en-US" sz="2400" b="1" dirty="0">
                <a:latin typeface="楷体" panose="02010609060101010101" pitchFamily="49" charset="-122"/>
                <a:ea typeface="楷体" panose="02010609060101010101" pitchFamily="49" charset="-122"/>
              </a:rPr>
              <a:t>非线性主成分分析</a:t>
            </a:r>
            <a:endParaRPr lang="zh-CN" altLang="en-US" b="1" dirty="0">
              <a:latin typeface="楷体" panose="02010609060101010101" pitchFamily="49" charset="-122"/>
              <a:ea typeface="楷体" panose="02010609060101010101" pitchFamily="49" charset="-122"/>
              <a:sym typeface="+mn-ea"/>
            </a:endParaRPr>
          </a:p>
        </p:txBody>
      </p:sp>
      <p:sp>
        <p:nvSpPr>
          <p:cNvPr id="5" name="矩形 4"/>
          <p:cNvSpPr/>
          <p:nvPr/>
        </p:nvSpPr>
        <p:spPr>
          <a:xfrm>
            <a:off x="0" y="1797313"/>
            <a:ext cx="11938000" cy="830997"/>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）核主成分分析（</a:t>
            </a:r>
            <a:r>
              <a:rPr lang="en-US" altLang="zh-CN" sz="2400" dirty="0">
                <a:latin typeface="楷体" panose="02010609060101010101" pitchFamily="49" charset="-122"/>
                <a:ea typeface="楷体" panose="02010609060101010101" pitchFamily="49" charset="-122"/>
              </a:rPr>
              <a:t>KPCA</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在 </a:t>
            </a:r>
            <a:r>
              <a:rPr lang="en-US" altLang="zh-CN" sz="2400" dirty="0">
                <a:latin typeface="楷体" panose="02010609060101010101" pitchFamily="49" charset="-122"/>
                <a:ea typeface="楷体" panose="02010609060101010101" pitchFamily="49" charset="-122"/>
              </a:rPr>
              <a:t>R </a:t>
            </a:r>
            <a:r>
              <a:rPr lang="zh-CN" altLang="en-US" sz="2400" dirty="0">
                <a:latin typeface="楷体" panose="02010609060101010101" pitchFamily="49" charset="-122"/>
                <a:ea typeface="楷体" panose="02010609060101010101" pitchFamily="49" charset="-122"/>
              </a:rPr>
              <a:t>中可以通过 </a:t>
            </a:r>
            <a:r>
              <a:rPr lang="en-US" altLang="zh-CN" sz="2400" dirty="0" err="1">
                <a:latin typeface="楷体" panose="02010609060101010101" pitchFamily="49" charset="-122"/>
                <a:ea typeface="楷体" panose="02010609060101010101" pitchFamily="49" charset="-122"/>
              </a:rPr>
              <a:t>kernlab</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包中函数 </a:t>
            </a:r>
            <a:r>
              <a:rPr lang="en-US" altLang="zh-CN" sz="2400" dirty="0" err="1">
                <a:latin typeface="楷体" panose="02010609060101010101" pitchFamily="49" charset="-122"/>
                <a:ea typeface="楷体" panose="02010609060101010101" pitchFamily="49" charset="-122"/>
              </a:rPr>
              <a:t>kpca</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实现 基于核分析的主成分分析。以 </a:t>
            </a:r>
            <a:r>
              <a:rPr lang="en-US" altLang="zh-CN" sz="2400" dirty="0">
                <a:latin typeface="楷体" panose="02010609060101010101" pitchFamily="49" charset="-122"/>
                <a:ea typeface="楷体" panose="02010609060101010101" pitchFamily="49" charset="-122"/>
              </a:rPr>
              <a:t>R </a:t>
            </a:r>
            <a:r>
              <a:rPr lang="zh-CN" altLang="en-US" sz="2400" dirty="0">
                <a:latin typeface="楷体" panose="02010609060101010101" pitchFamily="49" charset="-122"/>
                <a:ea typeface="楷体" panose="02010609060101010101" pitchFamily="49" charset="-122"/>
              </a:rPr>
              <a:t>中自带的范例数据集 </a:t>
            </a:r>
            <a:r>
              <a:rPr lang="en-US" altLang="zh-CN" sz="2400" dirty="0">
                <a:latin typeface="楷体" panose="02010609060101010101" pitchFamily="49" charset="-122"/>
                <a:ea typeface="楷体" panose="02010609060101010101" pitchFamily="49" charset="-122"/>
              </a:rPr>
              <a:t>iris </a:t>
            </a:r>
            <a:r>
              <a:rPr lang="zh-CN" altLang="en-US" sz="2400" dirty="0">
                <a:latin typeface="楷体" panose="02010609060101010101" pitchFamily="49" charset="-122"/>
                <a:ea typeface="楷体" panose="02010609060101010101" pitchFamily="49" charset="-122"/>
              </a:rPr>
              <a:t>进行</a:t>
            </a:r>
            <a:r>
              <a:rPr lang="zh-CN" altLang="en-US" sz="2400" dirty="0" smtClean="0">
                <a:latin typeface="楷体" panose="02010609060101010101" pitchFamily="49" charset="-122"/>
                <a:ea typeface="楷体" panose="02010609060101010101" pitchFamily="49" charset="-122"/>
              </a:rPr>
              <a:t>示范。</a:t>
            </a:r>
            <a:endParaRPr lang="zh-CN" altLang="en-US" sz="2400"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0" y="2536478"/>
            <a:ext cx="7463526" cy="2516548"/>
          </a:xfrm>
          <a:prstGeom prst="rect">
            <a:avLst/>
          </a:prstGeom>
        </p:spPr>
      </p:pic>
      <p:pic>
        <p:nvPicPr>
          <p:cNvPr id="6" name="图片 5"/>
          <p:cNvPicPr>
            <a:picLocks noChangeAspect="1"/>
          </p:cNvPicPr>
          <p:nvPr/>
        </p:nvPicPr>
        <p:blipFill rotWithShape="1">
          <a:blip r:embed="rId2"/>
          <a:srcRect l="4513" t="2863" r="4181" b="1"/>
          <a:stretch>
            <a:fillRect/>
          </a:stretch>
        </p:blipFill>
        <p:spPr>
          <a:xfrm>
            <a:off x="7592562" y="3320342"/>
            <a:ext cx="4599438" cy="2964082"/>
          </a:xfrm>
          <a:prstGeom prst="rect">
            <a:avLst/>
          </a:prstGeom>
        </p:spPr>
      </p:pic>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79828" y="713546"/>
            <a:ext cx="2039341"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R</a:t>
            </a:r>
            <a:r>
              <a:rPr lang="zh-CN" altLang="en-US" sz="3200" b="1" dirty="0" smtClean="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0" y="1193800"/>
            <a:ext cx="3280065" cy="461665"/>
          </a:xfrm>
          <a:prstGeom prst="rect">
            <a:avLst/>
          </a:prstGeom>
          <a:noFill/>
        </p:spPr>
        <p:txBody>
          <a:bodyPr wrap="none" rtlCol="0" anchor="t">
            <a:spAutoFit/>
          </a:bodyPr>
          <a:lstStyle/>
          <a:p>
            <a:r>
              <a:rPr lang="zh-CN" altLang="en-US" sz="2400" b="1" dirty="0">
                <a:latin typeface="楷体" panose="02010609060101010101" pitchFamily="49" charset="-122"/>
                <a:ea typeface="楷体" panose="02010609060101010101" pitchFamily="49" charset="-122"/>
                <a:sym typeface="+mn-ea"/>
              </a:rPr>
              <a:t>二</a:t>
            </a:r>
            <a:r>
              <a:rPr lang="zh-CN" altLang="en-US" sz="2400" b="1" dirty="0" smtClean="0">
                <a:latin typeface="楷体" panose="02010609060101010101" pitchFamily="49" charset="-122"/>
                <a:ea typeface="楷体" panose="02010609060101010101" pitchFamily="49" charset="-122"/>
                <a:sym typeface="+mn-ea"/>
              </a:rPr>
              <a:t>、</a:t>
            </a:r>
            <a:r>
              <a:rPr lang="zh-CN" altLang="en-US" sz="2400" b="1" dirty="0">
                <a:latin typeface="楷体" panose="02010609060101010101" pitchFamily="49" charset="-122"/>
                <a:ea typeface="楷体" panose="02010609060101010101" pitchFamily="49" charset="-122"/>
              </a:rPr>
              <a:t>非线性主成分分析</a:t>
            </a:r>
            <a:endParaRPr lang="zh-CN" altLang="en-US" b="1" dirty="0">
              <a:latin typeface="楷体" panose="02010609060101010101" pitchFamily="49" charset="-122"/>
              <a:ea typeface="楷体" panose="02010609060101010101" pitchFamily="49" charset="-122"/>
              <a:sym typeface="+mn-ea"/>
            </a:endParaRPr>
          </a:p>
        </p:txBody>
      </p:sp>
      <p:sp>
        <p:nvSpPr>
          <p:cNvPr id="5" name="矩形 4"/>
          <p:cNvSpPr/>
          <p:nvPr/>
        </p:nvSpPr>
        <p:spPr>
          <a:xfrm>
            <a:off x="0" y="1797313"/>
            <a:ext cx="11938000" cy="830997"/>
          </a:xfrm>
          <a:prstGeom prst="rect">
            <a:avLst/>
          </a:prstGeom>
        </p:spPr>
        <p:txBody>
          <a:bodyPr wrap="square">
            <a:spAutoFit/>
          </a:bodyPr>
          <a:lstStyle/>
          <a:p>
            <a:r>
              <a:rPr lang="zh-CN" altLang="en-US" sz="2400" dirty="0" smtClean="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t-SNE </a:t>
            </a:r>
            <a:r>
              <a:rPr lang="zh-CN" altLang="en-US" sz="2400" dirty="0">
                <a:latin typeface="楷体" panose="02010609060101010101" pitchFamily="49" charset="-122"/>
                <a:ea typeface="楷体" panose="02010609060101010101" pitchFamily="49" charset="-122"/>
              </a:rPr>
              <a:t>非线性降维算法：</a:t>
            </a:r>
            <a:r>
              <a:rPr lang="en-US" altLang="zh-CN" sz="2400" dirty="0" smtClean="0">
                <a:latin typeface="楷体" panose="02010609060101010101" pitchFamily="49" charset="-122"/>
                <a:ea typeface="楷体" panose="02010609060101010101" pitchFamily="49" charset="-122"/>
              </a:rPr>
              <a:t>R</a:t>
            </a:r>
            <a:r>
              <a:rPr lang="zh-CN" altLang="en-US" sz="2400" dirty="0" smtClean="0">
                <a:latin typeface="楷体" panose="02010609060101010101" pitchFamily="49" charset="-122"/>
                <a:ea typeface="楷体" panose="02010609060101010101" pitchFamily="49" charset="-122"/>
              </a:rPr>
              <a:t>中</a:t>
            </a:r>
            <a:r>
              <a:rPr lang="zh-CN" altLang="en-US" sz="2400" dirty="0">
                <a:latin typeface="楷体" panose="02010609060101010101" pitchFamily="49" charset="-122"/>
                <a:ea typeface="楷体" panose="02010609060101010101" pitchFamily="49" charset="-122"/>
              </a:rPr>
              <a:t>可以通过 </a:t>
            </a:r>
            <a:r>
              <a:rPr lang="en-US" altLang="zh-CN" sz="2400" dirty="0" err="1">
                <a:latin typeface="楷体" panose="02010609060101010101" pitchFamily="49" charset="-122"/>
                <a:ea typeface="楷体" panose="02010609060101010101" pitchFamily="49" charset="-122"/>
              </a:rPr>
              <a:t>Rtsne</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包可以实现 </a:t>
            </a:r>
            <a:r>
              <a:rPr lang="en-US" altLang="zh-CN" sz="2400" dirty="0">
                <a:latin typeface="楷体" panose="02010609060101010101" pitchFamily="49" charset="-122"/>
                <a:ea typeface="楷体" panose="02010609060101010101" pitchFamily="49" charset="-122"/>
              </a:rPr>
              <a:t>t-SNE </a:t>
            </a:r>
            <a:r>
              <a:rPr lang="zh-CN" altLang="en-US" sz="2400" dirty="0">
                <a:latin typeface="楷体" panose="02010609060101010101" pitchFamily="49" charset="-122"/>
                <a:ea typeface="楷体" panose="02010609060101010101" pitchFamily="49" charset="-122"/>
              </a:rPr>
              <a:t>分析，</a:t>
            </a:r>
            <a:r>
              <a:rPr lang="zh-CN" altLang="en-US" sz="2400" dirty="0" smtClean="0">
                <a:latin typeface="楷体" panose="02010609060101010101" pitchFamily="49" charset="-122"/>
                <a:ea typeface="楷体" panose="02010609060101010101" pitchFamily="49" charset="-122"/>
              </a:rPr>
              <a:t>所使用</a:t>
            </a:r>
            <a:r>
              <a:rPr lang="zh-CN" altLang="en-US" sz="2400" dirty="0">
                <a:latin typeface="楷体" panose="02010609060101010101" pitchFamily="49" charset="-122"/>
                <a:ea typeface="楷体" panose="02010609060101010101" pitchFamily="49" charset="-122"/>
              </a:rPr>
              <a:t>的函数为 </a:t>
            </a:r>
            <a:r>
              <a:rPr lang="en-US" altLang="zh-CN" sz="2400" dirty="0" err="1">
                <a:latin typeface="楷体" panose="02010609060101010101" pitchFamily="49" charset="-122"/>
                <a:ea typeface="楷体" panose="02010609060101010101" pitchFamily="49" charset="-122"/>
              </a:rPr>
              <a:t>Rtsne</a:t>
            </a:r>
            <a:r>
              <a:rPr lang="en-US" altLang="zh-CN" sz="2400" dirty="0">
                <a:latin typeface="楷体" panose="02010609060101010101" pitchFamily="49" charset="-122"/>
                <a:ea typeface="楷体" panose="02010609060101010101" pitchFamily="49" charset="-122"/>
              </a:rPr>
              <a:t>(X,...)</a:t>
            </a:r>
            <a:r>
              <a:rPr lang="zh-CN" altLang="en-US" sz="2400" dirty="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其中</a:t>
            </a:r>
            <a:r>
              <a:rPr lang="en-US" altLang="zh-CN" sz="2400" dirty="0" smtClean="0">
                <a:latin typeface="楷体" panose="02010609060101010101" pitchFamily="49" charset="-122"/>
                <a:ea typeface="楷体" panose="02010609060101010101" pitchFamily="49" charset="-122"/>
              </a:rPr>
              <a:t>X</a:t>
            </a:r>
            <a:r>
              <a:rPr lang="zh-CN" altLang="en-US" sz="2400" dirty="0" smtClean="0">
                <a:latin typeface="楷体" panose="02010609060101010101" pitchFamily="49" charset="-122"/>
                <a:ea typeface="楷体" panose="02010609060101010101" pitchFamily="49" charset="-122"/>
              </a:rPr>
              <a:t>为</a:t>
            </a:r>
            <a:r>
              <a:rPr lang="zh-CN" altLang="en-US" sz="2400" dirty="0">
                <a:latin typeface="楷体" panose="02010609060101010101" pitchFamily="49" charset="-122"/>
                <a:ea typeface="楷体" panose="02010609060101010101" pitchFamily="49" charset="-122"/>
              </a:rPr>
              <a:t>数据矩阵。</a:t>
            </a:r>
            <a:r>
              <a:rPr lang="zh-CN" altLang="en-US" sz="2400" dirty="0" smtClean="0">
                <a:latin typeface="楷体" panose="02010609060101010101" pitchFamily="49" charset="-122"/>
                <a:ea typeface="楷体" panose="02010609060101010101" pitchFamily="49" charset="-122"/>
              </a:rPr>
              <a:t>以</a:t>
            </a:r>
            <a:r>
              <a:rPr lang="en-US" altLang="zh-CN" sz="2400" dirty="0" smtClean="0">
                <a:latin typeface="楷体" panose="02010609060101010101" pitchFamily="49" charset="-122"/>
                <a:ea typeface="楷体" panose="02010609060101010101" pitchFamily="49" charset="-122"/>
              </a:rPr>
              <a:t>R</a:t>
            </a:r>
            <a:r>
              <a:rPr lang="zh-CN" altLang="en-US" sz="2400" dirty="0" smtClean="0">
                <a:latin typeface="楷体" panose="02010609060101010101" pitchFamily="49" charset="-122"/>
                <a:ea typeface="楷体" panose="02010609060101010101" pitchFamily="49" charset="-122"/>
              </a:rPr>
              <a:t>中</a:t>
            </a:r>
            <a:r>
              <a:rPr lang="zh-CN" altLang="en-US" sz="2400" dirty="0">
                <a:latin typeface="楷体" panose="02010609060101010101" pitchFamily="49" charset="-122"/>
                <a:ea typeface="楷体" panose="02010609060101010101" pitchFamily="49" charset="-122"/>
              </a:rPr>
              <a:t>自带的范例数据</a:t>
            </a:r>
            <a:r>
              <a:rPr lang="zh-CN" altLang="en-US" sz="2400" dirty="0" smtClean="0">
                <a:latin typeface="楷体" panose="02010609060101010101" pitchFamily="49" charset="-122"/>
                <a:ea typeface="楷体" panose="02010609060101010101" pitchFamily="49" charset="-122"/>
              </a:rPr>
              <a:t>集</a:t>
            </a:r>
            <a:r>
              <a:rPr lang="en-US" altLang="zh-CN" sz="2400" dirty="0" smtClean="0">
                <a:latin typeface="楷体" panose="02010609060101010101" pitchFamily="49" charset="-122"/>
                <a:ea typeface="楷体" panose="02010609060101010101" pitchFamily="49" charset="-122"/>
              </a:rPr>
              <a:t>iris</a:t>
            </a:r>
            <a:r>
              <a:rPr lang="zh-CN" altLang="en-US" sz="2400" dirty="0" smtClean="0">
                <a:latin typeface="楷体" panose="02010609060101010101" pitchFamily="49" charset="-122"/>
                <a:ea typeface="楷体" panose="02010609060101010101" pitchFamily="49" charset="-122"/>
              </a:rPr>
              <a:t>进行</a:t>
            </a:r>
            <a:r>
              <a:rPr lang="zh-CN" altLang="en-US" sz="2400" dirty="0">
                <a:latin typeface="楷体" panose="02010609060101010101" pitchFamily="49" charset="-122"/>
                <a:ea typeface="楷体" panose="02010609060101010101" pitchFamily="49" charset="-122"/>
              </a:rPr>
              <a:t>示范</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1"/>
          <a:stretch>
            <a:fillRect/>
          </a:stretch>
        </p:blipFill>
        <p:spPr>
          <a:xfrm>
            <a:off x="45268" y="2628310"/>
            <a:ext cx="6617592" cy="3161738"/>
          </a:xfrm>
          <a:prstGeom prst="rect">
            <a:avLst/>
          </a:prstGeom>
        </p:spPr>
      </p:pic>
      <p:pic>
        <p:nvPicPr>
          <p:cNvPr id="8" name="图片 7"/>
          <p:cNvPicPr>
            <a:picLocks noChangeAspect="1"/>
          </p:cNvPicPr>
          <p:nvPr/>
        </p:nvPicPr>
        <p:blipFill>
          <a:blip r:embed="rId2"/>
          <a:stretch>
            <a:fillRect/>
          </a:stretch>
        </p:blipFill>
        <p:spPr>
          <a:xfrm>
            <a:off x="6299200" y="2862270"/>
            <a:ext cx="5892800" cy="3535680"/>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84071" y="3856861"/>
            <a:ext cx="7216602" cy="1887696"/>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总体</a:t>
            </a:r>
            <a:r>
              <a:rPr lang="zh-CN" altLang="en-US" sz="8000" b="1" dirty="0" smtClean="0">
                <a:solidFill>
                  <a:schemeClr val="accent3"/>
                </a:solidFill>
                <a:latin typeface="楷体" panose="02010609060101010101" pitchFamily="49" charset="-122"/>
                <a:ea typeface="楷体" panose="02010609060101010101" pitchFamily="49" charset="-122"/>
              </a:rPr>
              <a:t>的主成分</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smtClean="0">
                <a:solidFill>
                  <a:schemeClr val="bg2">
                    <a:lumMod val="50000"/>
                  </a:schemeClr>
                </a:solidFill>
                <a:cs typeface="Times New Roman" panose="02020603050405020304" pitchFamily="18" charset="0"/>
              </a:rPr>
              <a:t>Population principal component</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79828" y="713546"/>
            <a:ext cx="3073277"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Python</a:t>
            </a:r>
            <a:r>
              <a:rPr lang="zh-CN" altLang="en-US" sz="3200" b="1" dirty="0" smtClean="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0" y="1764097"/>
            <a:ext cx="12019280"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楷体" panose="02010609060101010101" pitchFamily="49" charset="-122"/>
                <a:ea typeface="楷体" panose="02010609060101010101" pitchFamily="49" charset="-122"/>
              </a:rPr>
              <a:t>Python </a:t>
            </a:r>
            <a:r>
              <a:rPr lang="zh-CN" altLang="en-US" sz="2400" dirty="0">
                <a:latin typeface="楷体" panose="02010609060101010101" pitchFamily="49" charset="-122"/>
                <a:ea typeface="楷体" panose="02010609060101010101" pitchFamily="49" charset="-122"/>
              </a:rPr>
              <a:t>语言中的 </a:t>
            </a:r>
            <a:r>
              <a:rPr lang="en-US" altLang="zh-CN" sz="2400" dirty="0" err="1">
                <a:latin typeface="楷体" panose="02010609060101010101" pitchFamily="49" charset="-122"/>
                <a:ea typeface="楷体" panose="02010609060101010101" pitchFamily="49" charset="-122"/>
              </a:rPr>
              <a:t>sklearn</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库可实现主成分析方法，本节将采用 </a:t>
            </a:r>
            <a:r>
              <a:rPr lang="en-US" altLang="zh-CN" sz="2400" dirty="0">
                <a:latin typeface="楷体" panose="02010609060101010101" pitchFamily="49" charset="-122"/>
                <a:ea typeface="楷体" panose="02010609060101010101" pitchFamily="49" charset="-122"/>
              </a:rPr>
              <a:t>PCA </a:t>
            </a:r>
            <a:r>
              <a:rPr lang="zh-CN" altLang="en-US" sz="2400" dirty="0">
                <a:latin typeface="楷体" panose="02010609060101010101" pitchFamily="49" charset="-122"/>
                <a:ea typeface="楷体" panose="02010609060101010101" pitchFamily="49" charset="-122"/>
              </a:rPr>
              <a:t>对莺</a:t>
            </a:r>
            <a:r>
              <a:rPr lang="zh-CN" altLang="en-US" sz="2400" dirty="0" smtClean="0">
                <a:latin typeface="楷体" panose="02010609060101010101" pitchFamily="49" charset="-122"/>
                <a:ea typeface="楷体" panose="02010609060101010101" pitchFamily="49" charset="-122"/>
              </a:rPr>
              <a:t>尾花数据</a:t>
            </a:r>
            <a:r>
              <a:rPr lang="zh-CN" altLang="en-US" sz="2400" dirty="0">
                <a:latin typeface="楷体" panose="02010609060101010101" pitchFamily="49" charset="-122"/>
                <a:ea typeface="楷体" panose="02010609060101010101" pitchFamily="49" charset="-122"/>
              </a:rPr>
              <a:t>集的特征进行分析，首先加载相应模块：</a:t>
            </a:r>
            <a:endParaRPr lang="zh-CN" altLang="en-US" dirty="0" smtClean="0"/>
          </a:p>
        </p:txBody>
      </p:sp>
      <p:sp>
        <p:nvSpPr>
          <p:cNvPr id="4" name="文本框 3"/>
          <p:cNvSpPr txBox="1"/>
          <p:nvPr/>
        </p:nvSpPr>
        <p:spPr>
          <a:xfrm>
            <a:off x="0" y="1193800"/>
            <a:ext cx="1731564" cy="461665"/>
          </a:xfrm>
          <a:prstGeom prst="rect">
            <a:avLst/>
          </a:prstGeom>
          <a:noFill/>
        </p:spPr>
        <p:txBody>
          <a:bodyPr wrap="none" rtlCol="0" anchor="t">
            <a:spAutoFit/>
          </a:bodyPr>
          <a:lstStyle/>
          <a:p>
            <a:r>
              <a:rPr lang="zh-CN" altLang="en-US" sz="2400" b="1" dirty="0" smtClean="0">
                <a:latin typeface="楷体" panose="02010609060101010101" pitchFamily="49" charset="-122"/>
                <a:ea typeface="楷体" panose="02010609060101010101" pitchFamily="49" charset="-122"/>
                <a:sym typeface="+mn-ea"/>
              </a:rPr>
              <a:t>主成分分析</a:t>
            </a:r>
            <a:endParaRPr lang="zh-CN" altLang="en-US" b="1" dirty="0">
              <a:latin typeface="楷体" panose="02010609060101010101" pitchFamily="49" charset="-122"/>
              <a:ea typeface="楷体" panose="02010609060101010101" pitchFamily="49" charset="-122"/>
              <a:sym typeface="+mn-ea"/>
            </a:endParaRPr>
          </a:p>
        </p:txBody>
      </p:sp>
      <p:sp>
        <p:nvSpPr>
          <p:cNvPr id="5" name="矩形 4"/>
          <p:cNvSpPr/>
          <p:nvPr/>
        </p:nvSpPr>
        <p:spPr>
          <a:xfrm>
            <a:off x="-81280" y="3383693"/>
            <a:ext cx="11593518" cy="461665"/>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再导入鸢尾花数据集，利用 </a:t>
            </a:r>
            <a:r>
              <a:rPr lang="en-US" altLang="zh-CN" sz="2400" dirty="0">
                <a:latin typeface="楷体" panose="02010609060101010101" pitchFamily="49" charset="-122"/>
                <a:ea typeface="楷体" panose="02010609060101010101" pitchFamily="49" charset="-122"/>
              </a:rPr>
              <a:t>PCA </a:t>
            </a:r>
            <a:r>
              <a:rPr lang="zh-CN" altLang="en-US" sz="2400" dirty="0">
                <a:latin typeface="楷体" panose="02010609060101010101" pitchFamily="49" charset="-122"/>
                <a:ea typeface="楷体" panose="02010609060101010101" pitchFamily="49" charset="-122"/>
              </a:rPr>
              <a:t>类进行分析</a:t>
            </a:r>
            <a:endParaRPr lang="zh-CN" altLang="en-US" sz="24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1"/>
          <a:stretch>
            <a:fillRect/>
          </a:stretch>
        </p:blipFill>
        <p:spPr>
          <a:xfrm>
            <a:off x="452040" y="2552696"/>
            <a:ext cx="4556840" cy="877752"/>
          </a:xfrm>
          <a:prstGeom prst="rect">
            <a:avLst/>
          </a:prstGeom>
        </p:spPr>
      </p:pic>
      <p:pic>
        <p:nvPicPr>
          <p:cNvPr id="8" name="图片 7"/>
          <p:cNvPicPr>
            <a:picLocks noChangeAspect="1"/>
          </p:cNvPicPr>
          <p:nvPr/>
        </p:nvPicPr>
        <p:blipFill>
          <a:blip r:embed="rId2"/>
          <a:stretch>
            <a:fillRect/>
          </a:stretch>
        </p:blipFill>
        <p:spPr>
          <a:xfrm>
            <a:off x="452040" y="3817334"/>
            <a:ext cx="6891879" cy="2682684"/>
          </a:xfrm>
          <a:prstGeom prst="rect">
            <a:avLst/>
          </a:prstGeom>
        </p:spPr>
      </p:pic>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79828" y="713546"/>
            <a:ext cx="3073277" cy="584775"/>
          </a:xfrm>
          <a:prstGeom prst="rect">
            <a:avLst/>
          </a:prstGeom>
        </p:spPr>
        <p:txBody>
          <a:bodyPr wrap="none">
            <a:spAutoFit/>
          </a:bodyPr>
          <a:lstStyle/>
          <a:p>
            <a:r>
              <a:rPr lang="en-US" altLang="zh-CN" sz="3200" b="1" dirty="0" smtClean="0">
                <a:solidFill>
                  <a:schemeClr val="accent3"/>
                </a:solidFill>
                <a:latin typeface="楷体" panose="02010609060101010101" pitchFamily="49" charset="-122"/>
                <a:ea typeface="楷体" panose="02010609060101010101" pitchFamily="49" charset="-122"/>
              </a:rPr>
              <a:t>Python</a:t>
            </a:r>
            <a:r>
              <a:rPr lang="zh-CN" altLang="en-US" sz="3200" b="1" dirty="0" smtClean="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0" y="1711086"/>
            <a:ext cx="12019280"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累积贡献率折线图如图 </a:t>
            </a:r>
            <a:r>
              <a:rPr lang="en-US" altLang="zh-CN" sz="2400" dirty="0">
                <a:latin typeface="楷体" panose="02010609060101010101" pitchFamily="49" charset="-122"/>
                <a:ea typeface="楷体" panose="02010609060101010101" pitchFamily="49" charset="-122"/>
              </a:rPr>
              <a:t>2.6 </a:t>
            </a:r>
            <a:r>
              <a:rPr lang="zh-CN" altLang="en-US" sz="2400" dirty="0">
                <a:latin typeface="楷体" panose="02010609060101010101" pitchFamily="49" charset="-122"/>
                <a:ea typeface="楷体" panose="02010609060101010101" pitchFamily="49" charset="-122"/>
              </a:rPr>
              <a:t>所示，明显可以看出前两个成分的累积贡献率</a:t>
            </a:r>
            <a:r>
              <a:rPr lang="zh-CN" altLang="en-US" sz="2400" dirty="0" smtClean="0">
                <a:latin typeface="楷体" panose="02010609060101010101" pitchFamily="49" charset="-122"/>
                <a:ea typeface="楷体" panose="02010609060101010101" pitchFamily="49" charset="-122"/>
              </a:rPr>
              <a:t>已经超过 </a:t>
            </a:r>
            <a:r>
              <a:rPr lang="en-US" altLang="zh-CN" sz="2400" dirty="0">
                <a:latin typeface="楷体" panose="02010609060101010101" pitchFamily="49" charset="-122"/>
                <a:ea typeface="楷体" panose="02010609060101010101" pitchFamily="49" charset="-122"/>
              </a:rPr>
              <a:t>97%</a:t>
            </a:r>
            <a:r>
              <a:rPr lang="zh-CN" altLang="en-US" sz="2400" dirty="0">
                <a:latin typeface="楷体" panose="02010609060101010101" pitchFamily="49" charset="-122"/>
                <a:ea typeface="楷体" panose="02010609060101010101" pitchFamily="49" charset="-122"/>
              </a:rPr>
              <a:t>，可选为主成分。</a:t>
            </a:r>
            <a:endParaRPr lang="zh-CN" altLang="en-US" sz="2400" dirty="0">
              <a:latin typeface="楷体" panose="02010609060101010101" pitchFamily="49" charset="-122"/>
              <a:ea typeface="楷体" panose="02010609060101010101" pitchFamily="49" charset="-122"/>
            </a:endParaRPr>
          </a:p>
        </p:txBody>
      </p:sp>
      <p:sp>
        <p:nvSpPr>
          <p:cNvPr id="4" name="文本框 3"/>
          <p:cNvSpPr txBox="1"/>
          <p:nvPr/>
        </p:nvSpPr>
        <p:spPr>
          <a:xfrm>
            <a:off x="0" y="1193800"/>
            <a:ext cx="1731564" cy="461665"/>
          </a:xfrm>
          <a:prstGeom prst="rect">
            <a:avLst/>
          </a:prstGeom>
          <a:noFill/>
        </p:spPr>
        <p:txBody>
          <a:bodyPr wrap="none" rtlCol="0" anchor="t">
            <a:spAutoFit/>
          </a:bodyPr>
          <a:lstStyle/>
          <a:p>
            <a:r>
              <a:rPr lang="zh-CN" altLang="en-US" sz="2400" b="1" dirty="0" smtClean="0">
                <a:latin typeface="楷体" panose="02010609060101010101" pitchFamily="49" charset="-122"/>
                <a:ea typeface="楷体" panose="02010609060101010101" pitchFamily="49" charset="-122"/>
                <a:sym typeface="+mn-ea"/>
              </a:rPr>
              <a:t>主成分分析</a:t>
            </a:r>
            <a:endParaRPr lang="zh-CN" altLang="en-US" b="1" dirty="0">
              <a:latin typeface="楷体" panose="02010609060101010101" pitchFamily="49" charset="-122"/>
              <a:ea typeface="楷体" panose="02010609060101010101" pitchFamily="49" charset="-122"/>
              <a:sym typeface="+mn-ea"/>
            </a:endParaRPr>
          </a:p>
        </p:txBody>
      </p:sp>
      <p:pic>
        <p:nvPicPr>
          <p:cNvPr id="6" name="图片 5"/>
          <p:cNvPicPr>
            <a:picLocks noChangeAspect="1"/>
          </p:cNvPicPr>
          <p:nvPr/>
        </p:nvPicPr>
        <p:blipFill rotWithShape="1">
          <a:blip r:embed="rId1"/>
          <a:srcRect t="4514" r="4970" b="4826"/>
          <a:stretch>
            <a:fillRect/>
          </a:stretch>
        </p:blipFill>
        <p:spPr>
          <a:xfrm>
            <a:off x="5271091" y="2232602"/>
            <a:ext cx="5164027" cy="4274216"/>
          </a:xfrm>
          <a:prstGeom prst="rect">
            <a:avLst/>
          </a:prstGeom>
        </p:spPr>
      </p:pic>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1382" y="3856861"/>
            <a:ext cx="8564880" cy="1914178"/>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总结</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smtClean="0">
                <a:solidFill>
                  <a:schemeClr val="bg2">
                    <a:lumMod val="50000"/>
                  </a:schemeClr>
                </a:solidFill>
                <a:latin typeface="+mn-lt"/>
                <a:cs typeface="Times New Roman" panose="02020603050405020304" pitchFamily="18" charset="0"/>
              </a:rPr>
              <a:t>Summary</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89560"/>
            <a:ext cx="12192000" cy="4523105"/>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主成分分析通过对原始高维特征进行映射变换得到少数几个主成分，得到的</a:t>
            </a:r>
            <a:r>
              <a:rPr lang="zh-CN" altLang="en-US" sz="2400" dirty="0" smtClean="0">
                <a:latin typeface="楷体" panose="02010609060101010101" pitchFamily="49" charset="-122"/>
                <a:ea typeface="楷体" panose="02010609060101010101" pitchFamily="49" charset="-122"/>
              </a:rPr>
              <a:t>主成分</a:t>
            </a:r>
            <a:r>
              <a:rPr lang="zh-CN" altLang="en-US" sz="2400" dirty="0">
                <a:latin typeface="楷体" panose="02010609060101010101" pitchFamily="49" charset="-122"/>
                <a:ea typeface="楷体" panose="02010609060101010101" pitchFamily="49" charset="-122"/>
              </a:rPr>
              <a:t>能够最大程度地表达原始数据，是一种处理高维数据的有效降维方法。本章</a:t>
            </a:r>
            <a:r>
              <a:rPr lang="zh-CN" altLang="en-US" sz="2400" dirty="0" smtClean="0">
                <a:latin typeface="楷体" panose="02010609060101010101" pitchFamily="49" charset="-122"/>
                <a:ea typeface="楷体" panose="02010609060101010101" pitchFamily="49" charset="-122"/>
              </a:rPr>
              <a:t>主要</a:t>
            </a:r>
            <a:r>
              <a:rPr lang="zh-CN" altLang="en-US" sz="2400" dirty="0">
                <a:latin typeface="楷体" panose="02010609060101010101" pitchFamily="49" charset="-122"/>
                <a:ea typeface="楷体" panose="02010609060101010101" pitchFamily="49" charset="-122"/>
              </a:rPr>
              <a:t>介绍了总体主成分、样本主成分以及非线性主成分分析的算法理论，并通过</a:t>
            </a:r>
            <a:r>
              <a:rPr lang="zh-CN" altLang="en-US" sz="2400" dirty="0" smtClean="0">
                <a:latin typeface="楷体" panose="02010609060101010101" pitchFamily="49" charset="-122"/>
                <a:ea typeface="楷体" panose="02010609060101010101" pitchFamily="49" charset="-122"/>
              </a:rPr>
              <a:t>实验案例</a:t>
            </a:r>
            <a:r>
              <a:rPr lang="zh-CN" altLang="en-US" sz="2400" dirty="0">
                <a:latin typeface="楷体" panose="02010609060101010101" pitchFamily="49" charset="-122"/>
                <a:ea typeface="楷体" panose="02010609060101010101" pitchFamily="49" charset="-122"/>
              </a:rPr>
              <a:t>阐述算法在实际问题中的</a:t>
            </a:r>
            <a:r>
              <a:rPr lang="zh-CN" altLang="en-US" sz="2400" dirty="0" smtClean="0">
                <a:latin typeface="楷体" panose="02010609060101010101" pitchFamily="49" charset="-122"/>
                <a:ea typeface="楷体" panose="02010609060101010101" pitchFamily="49" charset="-122"/>
              </a:rPr>
              <a:t>应用。</a:t>
            </a:r>
            <a:endParaRPr lang="en-US" altLang="zh-CN" sz="2400" dirty="0" smtClean="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除本章介绍的几种主成分分析方法之外，更多方法可参考：稀疏</a:t>
            </a:r>
            <a:r>
              <a:rPr lang="zh-CN" altLang="en-US" sz="2400" dirty="0" smtClean="0">
                <a:latin typeface="楷体" panose="02010609060101010101" pitchFamily="49" charset="-122"/>
                <a:ea typeface="楷体" panose="02010609060101010101" pitchFamily="49" charset="-122"/>
              </a:rPr>
              <a:t>主成分分析（</a:t>
            </a:r>
            <a:r>
              <a:rPr lang="en-US" altLang="zh-CN" sz="2400" dirty="0">
                <a:latin typeface="楷体" panose="02010609060101010101" pitchFamily="49" charset="-122"/>
                <a:ea typeface="楷体" panose="02010609060101010101" pitchFamily="49" charset="-122"/>
              </a:rPr>
              <a:t>SPCA</a:t>
            </a:r>
            <a:r>
              <a:rPr lang="zh-CN" altLang="en-US" sz="2400" dirty="0" smtClean="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该方法不仅可以达到降维的效果，还能够增强算法可解释性；</a:t>
            </a:r>
            <a:r>
              <a:rPr lang="zh-CN" altLang="en-US" sz="2400" dirty="0" smtClean="0">
                <a:latin typeface="楷体" panose="02010609060101010101" pitchFamily="49" charset="-122"/>
                <a:ea typeface="楷体" panose="02010609060101010101" pitchFamily="49" charset="-122"/>
              </a:rPr>
              <a:t>张量主成分分析</a:t>
            </a:r>
            <a:r>
              <a:rPr lang="zh-CN" altLang="en-US" sz="2400" dirty="0">
                <a:latin typeface="楷体" panose="02010609060101010101" pitchFamily="49" charset="-122"/>
                <a:ea typeface="楷体" panose="02010609060101010101" pitchFamily="49" charset="-122"/>
              </a:rPr>
              <a:t>（</a:t>
            </a:r>
            <a:r>
              <a:rPr lang="en-US" altLang="zh-CN" sz="2400" dirty="0" smtClean="0">
                <a:latin typeface="楷体" panose="02010609060101010101" pitchFamily="49" charset="-122"/>
                <a:ea typeface="楷体" panose="02010609060101010101" pitchFamily="49" charset="-122"/>
              </a:rPr>
              <a:t>TPCA</a:t>
            </a:r>
            <a:r>
              <a:rPr lang="zh-CN" altLang="en-US" sz="2400" dirty="0" smtClean="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其将张量与数据处理相结合，在高维信息压缩等</a:t>
            </a:r>
            <a:r>
              <a:rPr lang="zh-CN" altLang="en-US" sz="2400" dirty="0" smtClean="0">
                <a:latin typeface="楷体" panose="02010609060101010101" pitchFamily="49" charset="-122"/>
                <a:ea typeface="楷体" panose="02010609060101010101" pitchFamily="49" charset="-122"/>
              </a:rPr>
              <a:t>领域</a:t>
            </a:r>
            <a:r>
              <a:rPr lang="zh-CN" altLang="en-US" sz="2400" dirty="0">
                <a:latin typeface="楷体" panose="02010609060101010101" pitchFamily="49" charset="-122"/>
                <a:ea typeface="楷体" panose="02010609060101010101" pitchFamily="49" charset="-122"/>
              </a:rPr>
              <a:t>得到广泛应用；鲁棒</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稳健主成分分析（</a:t>
            </a:r>
            <a:r>
              <a:rPr lang="en-US" altLang="zh-CN" sz="2400" dirty="0">
                <a:latin typeface="楷体" panose="02010609060101010101" pitchFamily="49" charset="-122"/>
                <a:ea typeface="楷体" panose="02010609060101010101" pitchFamily="49" charset="-122"/>
              </a:rPr>
              <a:t>RPCA</a:t>
            </a:r>
            <a:r>
              <a:rPr lang="zh-CN" altLang="en-US" sz="2400" dirty="0" smtClean="0">
                <a:latin typeface="楷体" panose="02010609060101010101" pitchFamily="49" charset="-122"/>
                <a:ea typeface="楷体" panose="02010609060101010101" pitchFamily="49" charset="-122"/>
              </a:rPr>
              <a:t>）可</a:t>
            </a:r>
            <a:r>
              <a:rPr lang="zh-CN" altLang="en-US" sz="2400" dirty="0">
                <a:latin typeface="楷体" panose="02010609060101010101" pitchFamily="49" charset="-122"/>
                <a:ea typeface="楷体" panose="02010609060101010101" pitchFamily="49" charset="-122"/>
              </a:rPr>
              <a:t>提高算法对异常值、</a:t>
            </a:r>
            <a:r>
              <a:rPr lang="zh-CN" altLang="en-US" sz="2400" dirty="0" smtClean="0">
                <a:latin typeface="楷体" panose="02010609060101010101" pitchFamily="49" charset="-122"/>
                <a:ea typeface="楷体" panose="02010609060101010101" pitchFamily="49" charset="-122"/>
              </a:rPr>
              <a:t>噪声的</a:t>
            </a:r>
            <a:r>
              <a:rPr lang="zh-CN" altLang="en-US" sz="2400" dirty="0">
                <a:latin typeface="楷体" panose="02010609060101010101" pitchFamily="49" charset="-122"/>
                <a:ea typeface="楷体" panose="02010609060101010101" pitchFamily="49" charset="-122"/>
              </a:rPr>
              <a:t>鲁棒性。</a:t>
            </a:r>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主成分分析作为非常重要的降维机器学习方法被广泛认可，它是从最大投影方差的角度介绍了降维的过程。另外基于最小投影距离以及与之相应的奇异值分解过程也是非常重要的降维机器学习方法；现代非线性降维分析机器学习方法，例如流形学习和变分自编码器等，由于涉及到神经网络及贝叶斯方法，相关内容建议同学自行学习。</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6002" y="881048"/>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a:t>
            </a:r>
            <a:r>
              <a:rPr lang="zh-CN" altLang="en-US" sz="3200" b="1" dirty="0">
                <a:solidFill>
                  <a:schemeClr val="accent3"/>
                </a:solidFill>
                <a:latin typeface="楷体" panose="02010609060101010101" pitchFamily="49" charset="-122"/>
                <a:ea typeface="楷体" panose="02010609060101010101" pitchFamily="49" charset="-122"/>
              </a:rPr>
              <a:t>的定义</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5" name="文本框 4"/>
              <p:cNvSpPr txBox="1"/>
              <p:nvPr/>
            </p:nvSpPr>
            <p:spPr>
              <a:xfrm>
                <a:off x="92738" y="1795111"/>
                <a:ext cx="10926967" cy="1641988"/>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主成分分析的目标是找到原始变量的一个能够按照“重要性”排序并且信息不 重复的线性组合。具体地，假设 </a:t>
                </a:r>
                <a14:m>
                  <m:oMath xmlns:m="http://schemas.openxmlformats.org/officeDocument/2006/math">
                    <m:r>
                      <a:rPr lang="en-US" altLang="zh-CN" sz="2400" i="1" dirty="0" smtClean="0">
                        <a:latin typeface="Cambria Math" panose="02040503050406030204" pitchFamily="18" charset="0"/>
                      </a:rPr>
                      <m:t>𝑋</m:t>
                    </m:r>
                    <m:r>
                      <a:rPr lang="en-US" altLang="zh-CN" sz="2400" i="1" dirty="0" smtClean="0">
                        <a:latin typeface="Cambria Math" panose="02040503050406030204" pitchFamily="18" charset="0"/>
                      </a:rPr>
                      <m:t>=</m:t>
                    </m:r>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m:t>
                        </m:r>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 · · · , </m:t>
                        </m:r>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𝑝</m:t>
                            </m:r>
                          </m:sub>
                        </m:sSub>
                        <m:r>
                          <a:rPr lang="en-US" altLang="zh-CN" sz="2400" i="1" dirty="0">
                            <a:latin typeface="Cambria Math" panose="02040503050406030204" pitchFamily="18" charset="0"/>
                          </a:rPr>
                          <m:t>)</m:t>
                        </m:r>
                      </m:e>
                      <m:sup>
                        <m:r>
                          <a:rPr lang="en-US" altLang="zh-CN" sz="2400" b="0" i="1" dirty="0" smtClean="0">
                            <a:latin typeface="Cambria Math" panose="02040503050406030204" pitchFamily="18" charset="0"/>
                          </a:rPr>
                          <m:t>𝑇</m:t>
                        </m:r>
                      </m:sup>
                    </m:sSup>
                  </m:oMath>
                </a14:m>
                <a:r>
                  <a:rPr lang="zh-CN" altLang="en-US" sz="2400" dirty="0" smtClean="0">
                    <a:latin typeface="楷体" panose="02010609060101010101" pitchFamily="49" charset="-122"/>
                    <a:ea typeface="楷体" panose="02010609060101010101" pitchFamily="49" charset="-122"/>
                  </a:rPr>
                  <a:t>为 </a:t>
                </a:r>
                <a:r>
                  <a:rPr lang="en-US" altLang="zh-CN" sz="2400" dirty="0">
                    <a:latin typeface="楷体" panose="02010609060101010101" pitchFamily="49" charset="-122"/>
                    <a:ea typeface="楷体" panose="02010609060101010101" pitchFamily="49" charset="-122"/>
                  </a:rPr>
                  <a:t>p </a:t>
                </a:r>
                <a:r>
                  <a:rPr lang="zh-CN" altLang="en-US" sz="2400" dirty="0">
                    <a:latin typeface="楷体" panose="02010609060101010101" pitchFamily="49" charset="-122"/>
                    <a:ea typeface="楷体" panose="02010609060101010101" pitchFamily="49" charset="-122"/>
                  </a:rPr>
                  <a:t>维随机向量，其均 值为 </a:t>
                </a:r>
                <a:r>
                  <a:rPr lang="en-US" altLang="zh-CN" sz="2400" dirty="0">
                    <a:latin typeface="楷体" panose="02010609060101010101" pitchFamily="49" charset="-122"/>
                    <a:ea typeface="楷体" panose="02010609060101010101" pitchFamily="49" charset="-122"/>
                  </a:rPr>
                  <a:t>µ</a:t>
                </a:r>
                <a:r>
                  <a:rPr lang="zh-CN" altLang="en-US" sz="2400" dirty="0">
                    <a:latin typeface="楷体" panose="02010609060101010101" pitchFamily="49" charset="-122"/>
                    <a:ea typeface="楷体" panose="02010609060101010101" pitchFamily="49" charset="-122"/>
                  </a:rPr>
                  <a:t>，协方差矩阵为 </a:t>
                </a:r>
                <a:r>
                  <a:rPr lang="en-US" altLang="zh-CN" sz="2400" dirty="0">
                    <a:latin typeface="楷体" panose="02010609060101010101" pitchFamily="49" charset="-122"/>
                    <a:ea typeface="楷体" panose="02010609060101010101" pitchFamily="49" charset="-122"/>
                  </a:rPr>
                  <a:t>Σ</a:t>
                </a:r>
                <a:r>
                  <a:rPr lang="zh-CN" altLang="en-US" sz="2400" dirty="0">
                    <a:latin typeface="楷体" panose="02010609060101010101" pitchFamily="49" charset="-122"/>
                    <a:ea typeface="楷体" panose="02010609060101010101" pitchFamily="49" charset="-122"/>
                  </a:rPr>
                  <a:t>。对 </a:t>
                </a:r>
                <a:r>
                  <a:rPr lang="en-US" altLang="zh-CN" sz="2400" dirty="0">
                    <a:latin typeface="楷体" panose="02010609060101010101" pitchFamily="49" charset="-122"/>
                    <a:ea typeface="楷体" panose="02010609060101010101" pitchFamily="49" charset="-122"/>
                  </a:rPr>
                  <a:t>X </a:t>
                </a:r>
                <a:r>
                  <a:rPr lang="zh-CN" altLang="en-US" sz="2400" dirty="0">
                    <a:latin typeface="楷体" panose="02010609060101010101" pitchFamily="49" charset="-122"/>
                    <a:ea typeface="楷体" panose="02010609060101010101" pitchFamily="49" charset="-122"/>
                  </a:rPr>
                  <a:t>进行线性变换，可以形成新的综合变量，记为 </a:t>
                </a:r>
                <a:r>
                  <a:rPr lang="en-US" altLang="zh-CN" sz="2400" dirty="0" smtClean="0">
                    <a:latin typeface="楷体" panose="02010609060101010101" pitchFamily="49" charset="-122"/>
                    <a:ea typeface="楷体" panose="02010609060101010101" pitchFamily="49" charset="-122"/>
                  </a:rPr>
                  <a:t>Y</a:t>
                </a:r>
                <a14:m>
                  <m:oMath xmlns:m="http://schemas.openxmlformats.org/officeDocument/2006/math">
                    <m:r>
                      <a:rPr lang="en-US" altLang="zh-CN" sz="2400" i="1" dirty="0">
                        <a:latin typeface="Cambria Math" panose="02040503050406030204" pitchFamily="18" charset="0"/>
                      </a:rPr>
                      <m:t> =</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𝑌</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𝑌</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 · · · , </m:t>
                        </m:r>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𝑌</m:t>
                            </m:r>
                          </m:e>
                          <m:sub>
                            <m:r>
                              <a:rPr lang="en-US" altLang="zh-CN" sz="2400" i="1" dirty="0">
                                <a:latin typeface="Cambria Math" panose="02040503050406030204" pitchFamily="18" charset="0"/>
                              </a:rPr>
                              <m:t>𝑝</m:t>
                            </m:r>
                          </m:sub>
                        </m:sSub>
                        <m:r>
                          <a:rPr lang="en-US" altLang="zh-CN" sz="2400" i="1" dirty="0">
                            <a:latin typeface="Cambria Math" panose="02040503050406030204" pitchFamily="18" charset="0"/>
                          </a:rPr>
                          <m:t>)</m:t>
                        </m:r>
                      </m:e>
                      <m:sup>
                        <m:r>
                          <a:rPr lang="en-US" altLang="zh-CN" sz="2400" i="1" dirty="0">
                            <a:latin typeface="Cambria Math" panose="02040503050406030204" pitchFamily="18" charset="0"/>
                          </a:rPr>
                          <m:t>𝑇</m:t>
                        </m:r>
                      </m:sup>
                    </m:sSup>
                  </m:oMath>
                </a14:m>
                <a:r>
                  <a:rPr lang="zh-CN" altLang="en-US" sz="2400" dirty="0" smtClean="0">
                    <a:latin typeface="楷体" panose="02010609060101010101" pitchFamily="49" charset="-122"/>
                    <a:ea typeface="楷体" panose="02010609060101010101" pitchFamily="49" charset="-122"/>
                  </a:rPr>
                  <a:t>，即</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92738" y="1795111"/>
                <a:ext cx="10926967" cy="1641988"/>
              </a:xfrm>
              <a:prstGeom prst="rect">
                <a:avLst/>
              </a:prstGeom>
              <a:blipFill rotWithShape="1">
                <a:blip r:embed="rId1"/>
                <a:stretch>
                  <a:fillRect t="-37" r="5" b="29"/>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3547662" y="3626451"/>
            <a:ext cx="5840178" cy="2278247"/>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6001" y="870888"/>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a:t>
            </a:r>
            <a:r>
              <a:rPr lang="zh-CN" altLang="en-US" sz="3200" b="1" dirty="0">
                <a:solidFill>
                  <a:schemeClr val="accent3"/>
                </a:solidFill>
                <a:latin typeface="楷体" panose="02010609060101010101" pitchFamily="49" charset="-122"/>
                <a:ea typeface="楷体" panose="02010609060101010101" pitchFamily="49" charset="-122"/>
              </a:rPr>
              <a:t>的定义</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5" name="文本框 4"/>
              <p:cNvSpPr txBox="1"/>
              <p:nvPr/>
            </p:nvSpPr>
            <p:spPr>
              <a:xfrm>
                <a:off x="0" y="1693605"/>
                <a:ext cx="10926967" cy="457221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首先用一个综合变量</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1</m:t>
                        </m:r>
                      </m:sub>
                    </m:sSub>
                  </m:oMath>
                </a14:m>
                <a:r>
                  <a:rPr lang="zh-CN" altLang="en-US" sz="2400" dirty="0" smtClean="0">
                    <a:latin typeface="楷体" panose="02010609060101010101" pitchFamily="49" charset="-122"/>
                    <a:ea typeface="楷体" panose="02010609060101010101" pitchFamily="49" charset="-122"/>
                  </a:rPr>
                  <a:t>来</a:t>
                </a:r>
                <a:r>
                  <a:rPr lang="zh-CN" altLang="en-US" sz="2400" dirty="0">
                    <a:latin typeface="楷体" panose="02010609060101010101" pitchFamily="49" charset="-122"/>
                    <a:ea typeface="楷体" panose="02010609060101010101" pitchFamily="49" charset="-122"/>
                  </a:rPr>
                  <a:t>替代原始</a:t>
                </a:r>
                <a:r>
                  <a:rPr lang="zh-CN" altLang="en-US" sz="2400" dirty="0" smtClean="0">
                    <a:latin typeface="楷体" panose="02010609060101010101" pitchFamily="49" charset="-122"/>
                    <a:ea typeface="楷体" panose="02010609060101010101" pitchFamily="49" charset="-122"/>
                  </a:rPr>
                  <a:t>的</a:t>
                </a:r>
                <a:r>
                  <a:rPr lang="en-US" altLang="zh-CN" sz="2400" dirty="0" smtClean="0">
                    <a:latin typeface="楷体" panose="02010609060101010101" pitchFamily="49" charset="-122"/>
                    <a:ea typeface="楷体" panose="02010609060101010101" pitchFamily="49" charset="-122"/>
                  </a:rPr>
                  <a:t>p</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变量，为了</a:t>
                </a:r>
                <a:r>
                  <a:rPr lang="zh-CN" altLang="en-US" sz="2400" dirty="0" smtClean="0">
                    <a:latin typeface="楷体" panose="02010609060101010101" pitchFamily="49" charset="-122"/>
                    <a:ea typeface="楷体" panose="02010609060101010101" pitchFamily="49" charset="-122"/>
                  </a:rPr>
                  <a:t>使得</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1</m:t>
                        </m:r>
                      </m:sub>
                    </m:sSub>
                  </m:oMath>
                </a14:m>
                <a:r>
                  <a:rPr lang="zh-CN" altLang="en-US" sz="2400" dirty="0" smtClean="0">
                    <a:latin typeface="楷体" panose="02010609060101010101" pitchFamily="49" charset="-122"/>
                    <a:ea typeface="楷体" panose="02010609060101010101" pitchFamily="49" charset="-122"/>
                  </a:rPr>
                  <a:t>在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1</m:t>
                        </m:r>
                      </m:sub>
                    </m:sSub>
                  </m:oMath>
                </a14:m>
                <a:r>
                  <a:rPr lang="en-US" altLang="zh-CN" sz="2400" dirty="0" smtClean="0">
                    <a:latin typeface="楷体" panose="02010609060101010101" pitchFamily="49" charset="-122"/>
                    <a:ea typeface="楷体" panose="02010609060101010101" pitchFamily="49" charset="-122"/>
                  </a:rPr>
                  <a:t>,</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b="0" i="1" dirty="0" smtClean="0">
                            <a:latin typeface="Cambria Math" panose="02040503050406030204" pitchFamily="18" charset="0"/>
                          </a:rPr>
                          <m:t>2</m:t>
                        </m:r>
                      </m:sub>
                    </m:sSub>
                    <m:r>
                      <a:rPr lang="en-US" altLang="zh-CN" sz="2400" b="0" i="1" dirty="0" smtClean="0">
                        <a:latin typeface="Cambria Math" panose="02040503050406030204" pitchFamily="18" charset="0"/>
                      </a:rPr>
                      <m:t>,</m:t>
                    </m:r>
                    <m:r>
                      <a:rPr lang="en-US" altLang="zh-CN" sz="2400" b="0" i="0" dirty="0" smtClean="0">
                        <a:latin typeface="Cambria Math" panose="02040503050406030204" pitchFamily="18" charset="0"/>
                      </a:rPr>
                      <m:t>…</m:t>
                    </m:r>
                  </m:oMath>
                </a14:m>
                <a:r>
                  <a:rPr lang="en-US" altLang="zh-CN" sz="2400" dirty="0" smtClean="0">
                    <a:latin typeface="楷体" panose="02010609060101010101" pitchFamily="49" charset="-122"/>
                    <a:ea typeface="楷体" panose="02010609060101010101" pitchFamily="49" charset="-122"/>
                  </a:rPr>
                  <a:t>,</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b="0" i="1" dirty="0" smtClean="0">
                            <a:latin typeface="Cambria Math" panose="02040503050406030204" pitchFamily="18" charset="0"/>
                          </a:rPr>
                          <m:t>𝑝</m:t>
                        </m:r>
                      </m:sub>
                    </m:sSub>
                  </m:oMath>
                </a14:m>
                <a:r>
                  <a:rPr lang="zh-CN" altLang="en-US" sz="2400" dirty="0">
                    <a:latin typeface="楷体" panose="02010609060101010101" pitchFamily="49" charset="-122"/>
                    <a:ea typeface="楷体" panose="02010609060101010101" pitchFamily="49" charset="-122"/>
                  </a:rPr>
                  <a:t>的 所有线性组合中最具代表性，应使其方差最大化，以最大程度地保留原始变量的</a:t>
                </a:r>
                <a:r>
                  <a:rPr lang="zh-CN" altLang="en-US" sz="2400" dirty="0" smtClean="0">
                    <a:latin typeface="楷体" panose="02010609060101010101" pitchFamily="49" charset="-122"/>
                    <a:ea typeface="楷体" panose="02010609060101010101" pitchFamily="49" charset="-122"/>
                  </a:rPr>
                  <a:t>方差</a:t>
                </a:r>
                <a:r>
                  <a:rPr lang="zh-CN" altLang="en-US" sz="2400" dirty="0">
                    <a:latin typeface="楷体" panose="02010609060101010101" pitchFamily="49" charset="-122"/>
                    <a:ea typeface="楷体" panose="02010609060101010101" pitchFamily="49" charset="-122"/>
                  </a:rPr>
                  <a:t>和协方差结构信息。</a:t>
                </a:r>
                <a:r>
                  <a:rPr lang="zh-CN" altLang="en-US" sz="2400" dirty="0" smtClean="0">
                    <a:latin typeface="楷体" panose="02010609060101010101" pitchFamily="49" charset="-122"/>
                    <a:ea typeface="楷体" panose="02010609060101010101" pitchFamily="49" charset="-122"/>
                  </a:rPr>
                  <a:t>由于</a:t>
                </a:r>
                <a14:m>
                  <m:oMath xmlns:m="http://schemas.openxmlformats.org/officeDocument/2006/math">
                    <m:r>
                      <a:rPr lang="en-US" altLang="zh-CN" sz="2400" b="0" i="1" smtClean="0">
                        <a:latin typeface="Cambria Math" panose="02040503050406030204" pitchFamily="18" charset="0"/>
                      </a:rPr>
                      <m:t>𝑣𝑎𝑟</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𝑌</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𝑣𝑎𝑟</m:t>
                    </m:r>
                    <m:d>
                      <m:dPr>
                        <m:ctrlPr>
                          <a:rPr lang="en-US" altLang="zh-CN" sz="2400" b="0" i="1" smtClean="0">
                            <a:latin typeface="Cambria Math" panose="02040503050406030204" pitchFamily="18" charset="0"/>
                          </a:rPr>
                        </m:ctrlPr>
                      </m:dPr>
                      <m:e>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𝑇</m:t>
                            </m:r>
                          </m:sup>
                        </m:sSubSup>
                        <m:r>
                          <a:rPr lang="en-US" altLang="zh-CN" sz="2400" b="0" i="1" smtClean="0">
                            <a:latin typeface="Cambria Math" panose="02040503050406030204" pitchFamily="18" charset="0"/>
                          </a:rPr>
                          <m:t>𝑋</m:t>
                        </m:r>
                      </m:e>
                    </m:d>
                    <m:r>
                      <a:rPr lang="en-US" altLang="zh-CN" sz="2400" b="0" i="1" smtClean="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𝑇</m:t>
                        </m:r>
                      </m:sup>
                    </m:sSubSup>
                    <m:nary>
                      <m:naryPr>
                        <m:chr m:val="∑"/>
                        <m:subHide m:val="on"/>
                        <m:supHide m:val="on"/>
                        <m:ctrlPr>
                          <a:rPr lang="en-US" altLang="zh-CN" sz="2400" i="1" dirty="0" smtClean="0">
                            <a:latin typeface="Cambria Math" panose="02040503050406030204" pitchFamily="18" charset="0"/>
                          </a:rPr>
                        </m:ctrlPr>
                      </m:naryPr>
                      <m:sub/>
                      <m:sup/>
                      <m:e>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1</m:t>
                            </m:r>
                          </m:sub>
                        </m:sSub>
                      </m:e>
                    </m:nary>
                    <m:r>
                      <a:rPr lang="en-US" altLang="zh-CN" sz="2400" b="0" i="0" dirty="0" smtClean="0">
                        <a:latin typeface="Cambria Math" panose="02040503050406030204" pitchFamily="18" charset="0"/>
                      </a:rPr>
                      <m:t>,</m:t>
                    </m:r>
                  </m:oMath>
                </a14:m>
                <a:r>
                  <a:rPr lang="zh-CN" altLang="en-US" sz="2400" dirty="0" smtClean="0">
                    <a:latin typeface="楷体" panose="02010609060101010101" pitchFamily="49" charset="-122"/>
                    <a:ea typeface="楷体" panose="02010609060101010101" pitchFamily="49" charset="-122"/>
                  </a:rPr>
                  <a:t>若对</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i="1" dirty="0">
                            <a:latin typeface="Cambria Math" panose="02040503050406030204" pitchFamily="18" charset="0"/>
                          </a:rPr>
                          <m:t>1</m:t>
                        </m:r>
                      </m:sub>
                    </m:sSub>
                  </m:oMath>
                </a14:m>
                <a:r>
                  <a:rPr lang="zh-CN" altLang="en-US" sz="2400" dirty="0" smtClean="0">
                    <a:latin typeface="楷体" panose="02010609060101010101" pitchFamily="49" charset="-122"/>
                    <a:ea typeface="楷体" panose="02010609060101010101" pitchFamily="49" charset="-122"/>
                  </a:rPr>
                  <a:t>不</a:t>
                </a:r>
                <a:r>
                  <a:rPr lang="zh-CN" altLang="en-US" sz="2400" dirty="0">
                    <a:latin typeface="楷体" panose="02010609060101010101" pitchFamily="49" charset="-122"/>
                    <a:ea typeface="楷体" panose="02010609060101010101" pitchFamily="49" charset="-122"/>
                  </a:rPr>
                  <a:t>加以约束，可</a:t>
                </a:r>
                <a:r>
                  <a:rPr lang="zh-CN" altLang="en-US" sz="2400" dirty="0" smtClean="0">
                    <a:latin typeface="楷体" panose="02010609060101010101" pitchFamily="49" charset="-122"/>
                    <a:ea typeface="楷体" panose="02010609060101010101" pitchFamily="49" charset="-122"/>
                  </a:rPr>
                  <a:t>使得</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1</m:t>
                        </m:r>
                      </m:sub>
                    </m:sSub>
                  </m:oMath>
                </a14:m>
                <a:r>
                  <a:rPr lang="zh-CN" altLang="en-US" sz="2400" dirty="0" smtClean="0">
                    <a:latin typeface="楷体" panose="02010609060101010101" pitchFamily="49" charset="-122"/>
                    <a:ea typeface="楷体" panose="02010609060101010101" pitchFamily="49" charset="-122"/>
                  </a:rPr>
                  <a:t>的</a:t>
                </a:r>
                <a:r>
                  <a:rPr lang="zh-CN" altLang="en-US" sz="2400" dirty="0">
                    <a:latin typeface="楷体" panose="02010609060101010101" pitchFamily="49" charset="-122"/>
                    <a:ea typeface="楷体" panose="02010609060101010101" pitchFamily="49" charset="-122"/>
                  </a:rPr>
                  <a:t>方差任意增大，那么方差最大化就变得没有意义</a:t>
                </a:r>
                <a:r>
                  <a:rPr lang="zh-CN" altLang="en-US" sz="2400" dirty="0" smtClean="0">
                    <a:latin typeface="楷体" panose="02010609060101010101" pitchFamily="49" charset="-122"/>
                    <a:ea typeface="楷体" panose="02010609060101010101" pitchFamily="49" charset="-122"/>
                  </a:rPr>
                  <a:t>。因此</a:t>
                </a:r>
                <a:r>
                  <a:rPr lang="zh-CN" altLang="en-US" sz="2400" dirty="0">
                    <a:latin typeface="楷体" panose="02010609060101010101" pitchFamily="49" charset="-122"/>
                    <a:ea typeface="楷体" panose="02010609060101010101" pitchFamily="49" charset="-122"/>
                  </a:rPr>
                  <a:t>主成分分析</a:t>
                </a:r>
                <a:r>
                  <a:rPr lang="zh-CN" altLang="en-US" sz="2400" dirty="0" smtClean="0">
                    <a:latin typeface="楷体" panose="02010609060101010101" pitchFamily="49" charset="-122"/>
                    <a:ea typeface="楷体" panose="02010609060101010101" pitchFamily="49" charset="-122"/>
                  </a:rPr>
                  <a:t>限制</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1</m:t>
                        </m:r>
                      </m:sub>
                    </m:sSub>
                  </m:oMath>
                </a14:m>
                <a:r>
                  <a:rPr lang="zh-CN" altLang="en-US" sz="2400" dirty="0" smtClean="0">
                    <a:latin typeface="楷体" panose="02010609060101010101" pitchFamily="49" charset="-122"/>
                    <a:ea typeface="楷体" panose="02010609060101010101" pitchFamily="49" charset="-122"/>
                  </a:rPr>
                  <a:t>为</a:t>
                </a:r>
                <a:r>
                  <a:rPr lang="zh-CN" altLang="en-US" sz="2400" dirty="0">
                    <a:latin typeface="楷体" panose="02010609060101010101" pitchFamily="49" charset="-122"/>
                    <a:ea typeface="楷体" panose="02010609060101010101" pitchFamily="49" charset="-122"/>
                  </a:rPr>
                  <a:t>单位向量，即 </a:t>
                </a:r>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𝑇</m:t>
                        </m:r>
                      </m:sup>
                    </m:sSubSup>
                    <m:r>
                      <a:rPr lang="en-US" altLang="zh-CN" sz="2400" i="1" dirty="0" smtClean="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1</m:t>
                        </m:r>
                      </m:sub>
                    </m:sSub>
                  </m:oMath>
                </a14:m>
                <a:r>
                  <a:rPr lang="en-US" altLang="zh-CN" sz="2400" dirty="0" smtClean="0">
                    <a:latin typeface="楷体" panose="02010609060101010101" pitchFamily="49" charset="-122"/>
                    <a:ea typeface="楷体" panose="02010609060101010101" pitchFamily="49" charset="-122"/>
                  </a:rPr>
                  <a:t>=1,</a:t>
                </a:r>
                <a:r>
                  <a:rPr lang="zh-CN" altLang="en-US" sz="2400" dirty="0" smtClean="0">
                    <a:latin typeface="楷体" panose="02010609060101010101" pitchFamily="49" charset="-122"/>
                    <a:ea typeface="楷体" panose="02010609060101010101" pitchFamily="49" charset="-122"/>
                  </a:rPr>
                  <a:t>寻求向量</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1</m:t>
                        </m:r>
                      </m:sub>
                    </m:sSub>
                  </m:oMath>
                </a14:m>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使得 </a:t>
                </a:r>
                <a14:m>
                  <m:oMath xmlns:m="http://schemas.openxmlformats.org/officeDocument/2006/math">
                    <m:r>
                      <a:rPr lang="en-US" altLang="zh-CN" sz="2400" b="0" i="1" smtClean="0">
                        <a:latin typeface="Cambria Math" panose="02040503050406030204" pitchFamily="18" charset="0"/>
                      </a:rPr>
                      <m:t>𝑣𝑎𝑟</m:t>
                    </m:r>
                    <m:d>
                      <m:dPr>
                        <m:ctrlPr>
                          <a:rPr lang="en-US" altLang="zh-CN" sz="2400" b="0" i="1" smtClean="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1</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𝑣𝑎𝑟</m:t>
                    </m:r>
                    <m:r>
                      <a:rPr lang="en-US" altLang="zh-CN" sz="2400" b="0" i="1" smtClean="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𝑇</m:t>
                        </m:r>
                      </m:sup>
                    </m:sSubSup>
                    <m:r>
                      <m:rPr>
                        <m:nor/>
                      </m:rPr>
                      <a:rPr lang="en-US" altLang="zh-CN" sz="2400" dirty="0">
                        <a:latin typeface="楷体" panose="02010609060101010101" pitchFamily="49" charset="-122"/>
                        <a:ea typeface="楷体" panose="02010609060101010101" pitchFamily="49" charset="-122"/>
                      </a:rPr>
                      <m:t>X</m:t>
                    </m:r>
                    <m:r>
                      <a:rPr lang="en-US" altLang="zh-CN" sz="2400" b="0" i="1" dirty="0" smtClean="0">
                        <a:latin typeface="Cambria Math" panose="02040503050406030204" pitchFamily="18" charset="0"/>
                      </a:rPr>
                      <m:t>)</m:t>
                    </m:r>
                  </m:oMath>
                </a14:m>
                <a:r>
                  <a:rPr lang="zh-CN" altLang="en-US" sz="2400" dirty="0" smtClean="0">
                    <a:latin typeface="楷体" panose="02010609060101010101" pitchFamily="49" charset="-122"/>
                    <a:ea typeface="楷体" panose="02010609060101010101" pitchFamily="49" charset="-122"/>
                  </a:rPr>
                  <a:t>达到</a:t>
                </a:r>
                <a:r>
                  <a:rPr lang="zh-CN" altLang="en-US" sz="2400" dirty="0">
                    <a:latin typeface="楷体" panose="02010609060101010101" pitchFamily="49" charset="-122"/>
                    <a:ea typeface="楷体" panose="02010609060101010101" pitchFamily="49" charset="-122"/>
                  </a:rPr>
                  <a:t>最大，</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1</m:t>
                        </m:r>
                      </m:sub>
                    </m:sSub>
                  </m:oMath>
                </a14:m>
                <a:r>
                  <a:rPr lang="zh-CN" altLang="en-US" sz="2400" dirty="0">
                    <a:latin typeface="楷体" panose="02010609060101010101" pitchFamily="49" charset="-122"/>
                    <a:ea typeface="楷体" panose="02010609060101010101" pitchFamily="49" charset="-122"/>
                  </a:rPr>
                  <a:t>就称为第一主成分</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如果</a:t>
                </a:r>
                <a:r>
                  <a:rPr lang="zh-CN" altLang="en-US" sz="2400" dirty="0">
                    <a:latin typeface="楷体" panose="02010609060101010101" pitchFamily="49" charset="-122"/>
                    <a:ea typeface="楷体" panose="02010609060101010101" pitchFamily="49" charset="-122"/>
                  </a:rPr>
                  <a:t>第一主成分所含信息不够多，</a:t>
                </a:r>
                <a:r>
                  <a:rPr lang="zh-CN" altLang="en-US" sz="2400" dirty="0" smtClean="0">
                    <a:latin typeface="楷体" panose="02010609060101010101" pitchFamily="49" charset="-122"/>
                    <a:ea typeface="楷体" panose="02010609060101010101" pitchFamily="49" charset="-122"/>
                  </a:rPr>
                  <a:t>不足以</a:t>
                </a:r>
                <a:r>
                  <a:rPr lang="zh-CN" altLang="en-US" sz="2400" dirty="0">
                    <a:latin typeface="楷体" panose="02010609060101010101" pitchFamily="49" charset="-122"/>
                    <a:ea typeface="楷体" panose="02010609060101010101" pitchFamily="49" charset="-122"/>
                  </a:rPr>
                  <a:t>代表原始数据</a:t>
                </a:r>
                <a:r>
                  <a:rPr lang="zh-CN" altLang="en-US" sz="2400" dirty="0" smtClean="0">
                    <a:latin typeface="楷体" panose="02010609060101010101" pitchFamily="49" charset="-122"/>
                    <a:ea typeface="楷体" panose="02010609060101010101" pitchFamily="49" charset="-122"/>
                  </a:rPr>
                  <a:t>的</a:t>
                </a:r>
                <a:r>
                  <a:rPr lang="en-US" altLang="zh-CN" sz="2400" dirty="0" smtClean="0">
                    <a:latin typeface="楷体" panose="02010609060101010101" pitchFamily="49" charset="-122"/>
                    <a:ea typeface="楷体" panose="02010609060101010101" pitchFamily="49" charset="-122"/>
                  </a:rPr>
                  <a:t>p</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变量，则需要</a:t>
                </a:r>
                <a:r>
                  <a:rPr lang="zh-CN" altLang="en-US" sz="2400" dirty="0" smtClean="0">
                    <a:latin typeface="楷体" panose="02010609060101010101" pitchFamily="49" charset="-122"/>
                    <a:ea typeface="楷体" panose="02010609060101010101" pitchFamily="49" charset="-122"/>
                  </a:rPr>
                  <a:t>考虑</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b="0" i="1" dirty="0" smtClean="0">
                            <a:latin typeface="Cambria Math" panose="02040503050406030204" pitchFamily="18" charset="0"/>
                          </a:rPr>
                          <m:t>2</m:t>
                        </m:r>
                      </m:sub>
                    </m:sSub>
                  </m:oMath>
                </a14:m>
                <a:r>
                  <a:rPr lang="zh-CN" altLang="en-US" sz="2400" dirty="0">
                    <a:latin typeface="楷体" panose="02010609060101010101" pitchFamily="49" charset="-122"/>
                    <a:ea typeface="楷体" panose="02010609060101010101" pitchFamily="49" charset="-122"/>
                  </a:rPr>
                  <a:t>，为了</a:t>
                </a:r>
                <a:r>
                  <a:rPr lang="zh-CN" altLang="en-US" sz="2400" dirty="0" smtClean="0">
                    <a:latin typeface="楷体" panose="02010609060101010101" pitchFamily="49" charset="-122"/>
                    <a:ea typeface="楷体" panose="02010609060101010101" pitchFamily="49" charset="-122"/>
                  </a:rPr>
                  <a:t>使得</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b="0" i="1" dirty="0" smtClean="0">
                            <a:latin typeface="Cambria Math" panose="02040503050406030204" pitchFamily="18" charset="0"/>
                          </a:rPr>
                          <m:t>2</m:t>
                        </m:r>
                      </m:sub>
                    </m:sSub>
                  </m:oMath>
                </a14:m>
                <a:r>
                  <a:rPr lang="zh-CN" altLang="en-US" sz="2400" dirty="0" smtClean="0">
                    <a:latin typeface="楷体" panose="02010609060101010101" pitchFamily="49" charset="-122"/>
                    <a:ea typeface="楷体" panose="02010609060101010101" pitchFamily="49" charset="-122"/>
                  </a:rPr>
                  <a:t>中</a:t>
                </a:r>
                <a:r>
                  <a:rPr lang="zh-CN" altLang="en-US" sz="2400" dirty="0">
                    <a:latin typeface="楷体" panose="02010609060101010101" pitchFamily="49" charset="-122"/>
                    <a:ea typeface="楷体" panose="02010609060101010101" pitchFamily="49" charset="-122"/>
                  </a:rPr>
                  <a:t>所含信息</a:t>
                </a:r>
                <a:r>
                  <a:rPr lang="zh-CN" altLang="en-US" sz="2400" dirty="0" smtClean="0">
                    <a:latin typeface="楷体" panose="02010609060101010101" pitchFamily="49" charset="-122"/>
                    <a:ea typeface="楷体" panose="02010609060101010101" pitchFamily="49" charset="-122"/>
                  </a:rPr>
                  <a:t>与</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1</m:t>
                        </m:r>
                      </m:sub>
                    </m:sSub>
                  </m:oMath>
                </a14:m>
                <a:r>
                  <a:rPr lang="zh-CN" altLang="en-US" sz="2400" dirty="0" smtClean="0">
                    <a:latin typeface="楷体" panose="02010609060101010101" pitchFamily="49" charset="-122"/>
                    <a:ea typeface="楷体" panose="02010609060101010101" pitchFamily="49" charset="-122"/>
                  </a:rPr>
                  <a:t>不重叠</a:t>
                </a:r>
                <a:r>
                  <a:rPr lang="zh-CN" altLang="en-US" sz="2400" dirty="0">
                    <a:latin typeface="楷体" panose="02010609060101010101" pitchFamily="49" charset="-122"/>
                    <a:ea typeface="楷体" panose="02010609060101010101" pitchFamily="49" charset="-122"/>
                  </a:rPr>
                  <a:t>，则应该</a:t>
                </a:r>
                <a:r>
                  <a:rPr lang="zh-CN" altLang="en-US" sz="2400" dirty="0" smtClean="0">
                    <a:latin typeface="楷体" panose="02010609060101010101" pitchFamily="49" charset="-122"/>
                    <a:ea typeface="楷体" panose="02010609060101010101" pitchFamily="49" charset="-122"/>
                  </a:rPr>
                  <a:t>要求</a:t>
                </a:r>
                <a14:m>
                  <m:oMath xmlns:m="http://schemas.openxmlformats.org/officeDocument/2006/math">
                    <m:r>
                      <a:rPr lang="en-US" altLang="zh-CN" sz="2400" b="0" i="1" smtClean="0">
                        <a:latin typeface="Cambria Math" panose="02040503050406030204" pitchFamily="18" charset="0"/>
                      </a:rPr>
                      <m:t>𝑐𝑜𝑣</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𝑌</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𝑌</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0" smtClean="0">
                        <a:latin typeface="Cambria Math" panose="02040503050406030204" pitchFamily="18" charset="0"/>
                      </a:rPr>
                      <m:t>,</m:t>
                    </m:r>
                  </m:oMath>
                </a14:m>
                <a:r>
                  <a:rPr lang="zh-CN" altLang="en-US" sz="2400" dirty="0" smtClean="0">
                    <a:latin typeface="楷体" panose="02010609060101010101" pitchFamily="49" charset="-122"/>
                    <a:ea typeface="楷体" panose="02010609060101010101" pitchFamily="49" charset="-122"/>
                  </a:rPr>
                  <a:t>即</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1</m:t>
                        </m:r>
                      </m:sub>
                    </m:sSub>
                  </m:oMath>
                </a14:m>
                <a:r>
                  <a:rPr lang="zh-CN" altLang="en-US" sz="2400" dirty="0">
                    <a:latin typeface="楷体" panose="02010609060101010101" pitchFamily="49" charset="-122"/>
                    <a:ea typeface="楷体" panose="02010609060101010101" pitchFamily="49" charset="-122"/>
                  </a:rPr>
                  <a:t>和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2</m:t>
                        </m:r>
                      </m:sub>
                    </m:sSub>
                  </m:oMath>
                </a14:m>
                <a:r>
                  <a:rPr lang="zh-CN" altLang="en-US" sz="2400" dirty="0" smtClean="0">
                    <a:latin typeface="楷体" panose="02010609060101010101" pitchFamily="49" charset="-122"/>
                    <a:ea typeface="楷体" panose="02010609060101010101" pitchFamily="49" charset="-122"/>
                  </a:rPr>
                  <a:t>不相关</a:t>
                </a:r>
                <a:r>
                  <a:rPr lang="zh-CN" altLang="en-US" sz="2400" dirty="0">
                    <a:latin typeface="楷体" panose="02010609060101010101" pitchFamily="49" charset="-122"/>
                    <a:ea typeface="楷体" panose="02010609060101010101" pitchFamily="49" charset="-122"/>
                  </a:rPr>
                  <a:t>。因此主成分分析在上述约束和</a:t>
                </a:r>
                <a:r>
                  <a:rPr lang="zh-CN" altLang="en-US" sz="2400" dirty="0" smtClean="0">
                    <a:latin typeface="楷体" panose="02010609060101010101" pitchFamily="49" charset="-122"/>
                    <a:ea typeface="楷体" panose="02010609060101010101" pitchFamily="49" charset="-122"/>
                  </a:rPr>
                  <a:t>条件</a:t>
                </a:r>
                <a14:m>
                  <m:oMath xmlns:m="http://schemas.openxmlformats.org/officeDocument/2006/math">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𝑎</m:t>
                        </m:r>
                      </m:e>
                      <m:sub>
                        <m:r>
                          <a:rPr lang="en-US" altLang="zh-CN" sz="2400" b="0" i="1" dirty="0" smtClean="0">
                            <a:latin typeface="Cambria Math" panose="02040503050406030204" pitchFamily="18" charset="0"/>
                          </a:rPr>
                          <m:t>2</m:t>
                        </m:r>
                      </m:sub>
                      <m:sup>
                        <m:r>
                          <a:rPr lang="en-US" altLang="zh-CN" sz="2400" i="1" dirty="0">
                            <a:latin typeface="Cambria Math" panose="02040503050406030204" pitchFamily="18" charset="0"/>
                          </a:rPr>
                          <m:t>𝑇</m:t>
                        </m:r>
                      </m:sup>
                    </m:sSubSup>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b="0" i="1" dirty="0" smtClean="0">
                            <a:latin typeface="Cambria Math" panose="02040503050406030204" pitchFamily="18" charset="0"/>
                          </a:rPr>
                          <m:t>2</m:t>
                        </m:r>
                      </m:sub>
                    </m:sSub>
                  </m:oMath>
                </a14:m>
                <a:r>
                  <a:rPr lang="en-US" altLang="zh-CN" sz="2400" dirty="0" smtClean="0">
                    <a:latin typeface="楷体" panose="02010609060101010101" pitchFamily="49" charset="-122"/>
                    <a:ea typeface="楷体" panose="02010609060101010101" pitchFamily="49" charset="-122"/>
                  </a:rPr>
                  <a:t>=1</a:t>
                </a:r>
                <a:r>
                  <a:rPr lang="zh-CN" altLang="en-US" sz="2400" dirty="0" smtClean="0">
                    <a:latin typeface="楷体" panose="02010609060101010101" pitchFamily="49" charset="-122"/>
                    <a:ea typeface="楷体" panose="02010609060101010101" pitchFamily="49" charset="-122"/>
                  </a:rPr>
                  <a:t>的</a:t>
                </a:r>
                <a:r>
                  <a:rPr lang="zh-CN" altLang="en-US" sz="2400" dirty="0">
                    <a:latin typeface="楷体" panose="02010609060101010101" pitchFamily="49" charset="-122"/>
                    <a:ea typeface="楷体" panose="02010609060101010101" pitchFamily="49" charset="-122"/>
                  </a:rPr>
                  <a:t>条件下寻求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b="0" i="1" dirty="0" smtClean="0">
                            <a:latin typeface="Cambria Math" panose="02040503050406030204" pitchFamily="18" charset="0"/>
                          </a:rPr>
                          <m:t>2</m:t>
                        </m:r>
                      </m:sub>
                    </m:sSub>
                  </m:oMath>
                </a14:m>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使得</a:t>
                </a:r>
                <a14:m>
                  <m:oMath xmlns:m="http://schemas.openxmlformats.org/officeDocument/2006/math">
                    <m:r>
                      <a:rPr lang="en-US" altLang="zh-CN" sz="2400" b="0" i="1" smtClean="0">
                        <a:latin typeface="Cambria Math" panose="02040503050406030204" pitchFamily="18" charset="0"/>
                      </a:rPr>
                      <m:t>𝑣𝑎𝑟</m:t>
                    </m:r>
                    <m:d>
                      <m:dPr>
                        <m:ctrlPr>
                          <a:rPr lang="en-US" altLang="zh-CN" sz="2400" b="0" i="1" smtClean="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2</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𝑣𝑎𝑟</m:t>
                    </m:r>
                    <m:r>
                      <a:rPr lang="en-US" altLang="zh-CN" sz="2400" b="0" i="1" smtClean="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2</m:t>
                        </m:r>
                      </m:sub>
                      <m:sup>
                        <m:r>
                          <a:rPr lang="en-US" altLang="zh-CN" sz="2400" i="1" dirty="0">
                            <a:latin typeface="Cambria Math" panose="02040503050406030204" pitchFamily="18" charset="0"/>
                          </a:rPr>
                          <m:t>𝑇</m:t>
                        </m:r>
                      </m:sup>
                    </m:sSubSup>
                    <m:r>
                      <a:rPr lang="en-US" altLang="zh-CN" sz="2400" i="1" dirty="0">
                        <a:latin typeface="Cambria Math" panose="02040503050406030204" pitchFamily="18" charset="0"/>
                      </a:rPr>
                      <m:t> </m:t>
                    </m:r>
                    <m:r>
                      <m:rPr>
                        <m:nor/>
                      </m:rPr>
                      <a:rPr lang="en-US" altLang="zh-CN" sz="2400" dirty="0">
                        <a:latin typeface="楷体" panose="02010609060101010101" pitchFamily="49" charset="-122"/>
                        <a:ea typeface="楷体" panose="02010609060101010101" pitchFamily="49" charset="-122"/>
                      </a:rPr>
                      <m:t>X</m:t>
                    </m:r>
                    <m:r>
                      <a:rPr lang="en-US" altLang="zh-CN" sz="2400" b="0" i="1" smtClean="0">
                        <a:latin typeface="Cambria Math" panose="02040503050406030204" pitchFamily="18" charset="0"/>
                      </a:rPr>
                      <m:t>)</m:t>
                    </m:r>
                  </m:oMath>
                </a14:m>
                <a:r>
                  <a:rPr lang="zh-CN" altLang="en-US" sz="2400" dirty="0" smtClean="0">
                    <a:latin typeface="楷体" panose="02010609060101010101" pitchFamily="49" charset="-122"/>
                    <a:ea typeface="楷体" panose="02010609060101010101" pitchFamily="49" charset="-122"/>
                  </a:rPr>
                  <a:t> 达到</a:t>
                </a:r>
                <a:r>
                  <a:rPr lang="zh-CN" altLang="en-US" sz="2400" dirty="0">
                    <a:latin typeface="楷体" panose="02010609060101010101" pitchFamily="49" charset="-122"/>
                    <a:ea typeface="楷体" panose="02010609060101010101" pitchFamily="49" charset="-122"/>
                  </a:rPr>
                  <a:t>最大，所求</a:t>
                </a:r>
                <a:r>
                  <a:rPr lang="zh-CN" altLang="en-US" sz="2400" dirty="0" smtClean="0">
                    <a:latin typeface="楷体" panose="02010609060101010101" pitchFamily="49" charset="-122"/>
                    <a:ea typeface="楷体" panose="02010609060101010101" pitchFamily="49" charset="-122"/>
                  </a:rPr>
                  <a:t>的</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2</m:t>
                        </m:r>
                      </m:sub>
                    </m:sSub>
                  </m:oMath>
                </a14:m>
                <a:r>
                  <a:rPr lang="zh-CN" altLang="en-US" sz="2400" dirty="0" smtClean="0">
                    <a:latin typeface="楷体" panose="02010609060101010101" pitchFamily="49" charset="-122"/>
                    <a:ea typeface="楷体" panose="02010609060101010101" pitchFamily="49" charset="-122"/>
                  </a:rPr>
                  <a:t>称为</a:t>
                </a:r>
                <a:r>
                  <a:rPr lang="zh-CN" altLang="en-US" sz="2400" dirty="0">
                    <a:latin typeface="楷体" panose="02010609060101010101" pitchFamily="49" charset="-122"/>
                    <a:ea typeface="楷体" panose="02010609060101010101" pitchFamily="49" charset="-122"/>
                  </a:rPr>
                  <a:t>第二主成分。类似地，可以</a:t>
                </a:r>
                <a:r>
                  <a:rPr lang="zh-CN" altLang="en-US" sz="2400" dirty="0" smtClean="0">
                    <a:latin typeface="楷体" panose="02010609060101010101" pitchFamily="49" charset="-122"/>
                    <a:ea typeface="楷体" panose="02010609060101010101" pitchFamily="49" charset="-122"/>
                  </a:rPr>
                  <a:t>定义</a:t>
                </a:r>
                <a:r>
                  <a:rPr lang="zh-CN" altLang="en-US" sz="2400" dirty="0">
                    <a:latin typeface="楷体" panose="02010609060101010101" pitchFamily="49" charset="-122"/>
                    <a:ea typeface="楷体" panose="02010609060101010101" pitchFamily="49" charset="-122"/>
                  </a:rPr>
                  <a:t>第三</a:t>
                </a:r>
                <a:r>
                  <a:rPr lang="zh-CN" altLang="en-US" sz="2400" dirty="0" smtClean="0">
                    <a:latin typeface="楷体" panose="02010609060101010101" pitchFamily="49" charset="-122"/>
                    <a:ea typeface="楷体" panose="02010609060101010101" pitchFamily="49" charset="-122"/>
                  </a:rPr>
                  <a:t>主成分</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第 </a:t>
                </a:r>
                <a:r>
                  <a:rPr lang="en-US" altLang="zh-CN" sz="2400" dirty="0" smtClean="0">
                    <a:latin typeface="楷体" panose="02010609060101010101" pitchFamily="49" charset="-122"/>
                    <a:ea typeface="楷体" panose="02010609060101010101" pitchFamily="49" charset="-122"/>
                  </a:rPr>
                  <a:t>p</a:t>
                </a:r>
                <a:r>
                  <a:rPr lang="zh-CN" altLang="en-US" sz="2400" dirty="0" smtClean="0">
                    <a:latin typeface="楷体" panose="02010609060101010101" pitchFamily="49" charset="-122"/>
                    <a:ea typeface="楷体" panose="02010609060101010101" pitchFamily="49" charset="-122"/>
                  </a:rPr>
                  <a:t>主成分</a:t>
                </a:r>
                <a:r>
                  <a:rPr lang="zh-CN" altLang="en-US" sz="2400" dirty="0">
                    <a:latin typeface="楷体" panose="02010609060101010101" pitchFamily="49" charset="-122"/>
                    <a:ea typeface="楷体" panose="02010609060101010101" pitchFamily="49" charset="-122"/>
                  </a:rPr>
                  <a:t>。各主成分在总方差中所占比重依次递减。实际</a:t>
                </a:r>
                <a:r>
                  <a:rPr lang="zh-CN" altLang="en-US" sz="2400" dirty="0" smtClean="0">
                    <a:latin typeface="楷体" panose="02010609060101010101" pitchFamily="49" charset="-122"/>
                    <a:ea typeface="楷体" panose="02010609060101010101" pitchFamily="49" charset="-122"/>
                  </a:rPr>
                  <a:t>应用</a:t>
                </a:r>
                <a:r>
                  <a:rPr lang="zh-CN" altLang="en-US" sz="2400" dirty="0">
                    <a:latin typeface="楷体" panose="02010609060101010101" pitchFamily="49" charset="-122"/>
                    <a:ea typeface="楷体" panose="02010609060101010101" pitchFamily="49" charset="-122"/>
                  </a:rPr>
                  <a:t>中，通常只需挑选前几个主成分，达到简化问题，抓住问题本质的目的。 </a:t>
                </a:r>
                <a:endParaRPr lang="zh-CN" altLang="en-US"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0" y="1693605"/>
                <a:ext cx="10926967" cy="4572214"/>
              </a:xfrm>
              <a:prstGeom prst="rect">
                <a:avLst/>
              </a:prstGeom>
              <a:blipFill rotWithShape="1">
                <a:blip r:embed="rId1"/>
                <a:stretch>
                  <a:fillRect t="-1" r="5" b="-7577"/>
                </a:stretch>
              </a:blipFill>
            </p:spPr>
            <p:txBody>
              <a:bodyPr/>
              <a:lstStyle/>
              <a:p>
                <a:r>
                  <a:rPr lang="zh-CN" altLang="en-US">
                    <a:noFill/>
                  </a:rPr>
                  <a:t> </a:t>
                </a:r>
              </a:p>
            </p:txBody>
          </p:sp>
        </mc:Fallback>
      </mc:AlternateContent>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6001" y="870888"/>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总体主成分的求法</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879380" y="1799531"/>
            <a:ext cx="9617842" cy="4197312"/>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6001" y="870888"/>
            <a:ext cx="3480440"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总体主成分的求法</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326987" y="1562056"/>
            <a:ext cx="7796693" cy="2582835"/>
          </a:xfrm>
          <a:prstGeom prst="rect">
            <a:avLst/>
          </a:prstGeom>
        </p:spPr>
      </p:pic>
      <p:pic>
        <p:nvPicPr>
          <p:cNvPr id="5" name="图片 4"/>
          <p:cNvPicPr>
            <a:picLocks noChangeAspect="1"/>
          </p:cNvPicPr>
          <p:nvPr/>
        </p:nvPicPr>
        <p:blipFill rotWithShape="1">
          <a:blip r:embed="rId2"/>
          <a:srcRect r="222" b="59597"/>
          <a:stretch>
            <a:fillRect/>
          </a:stretch>
        </p:blipFill>
        <p:spPr>
          <a:xfrm>
            <a:off x="1225387" y="4353699"/>
            <a:ext cx="7898293" cy="2063267"/>
          </a:xfrm>
          <a:prstGeom prst="rect">
            <a:avLst/>
          </a:prstGeom>
        </p:spPr>
      </p:pic>
    </p:spTree>
  </p:cSld>
  <p:clrMapOvr>
    <a:masterClrMapping/>
  </p:clrMapOvr>
  <p:transition spd="slow">
    <p:push dir="u"/>
  </p:transition>
</p:sld>
</file>

<file path=ppt/tags/tag1.xml><?xml version="1.0" encoding="utf-8"?>
<p:tagLst xmlns:p="http://schemas.openxmlformats.org/presentationml/2006/main">
  <p:tag name="commondata" val="eyJoZGlkIjoiOGVmMDA1YzYyODhlN2RiNWU0NTRhM2E2NDg3MzZkZjMifQ=="/>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5273</Words>
  <Application>WPS 演示</Application>
  <PresentationFormat>宽屏</PresentationFormat>
  <Paragraphs>234</Paragraphs>
  <Slides>54</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54</vt:i4>
      </vt:variant>
    </vt:vector>
  </HeadingPairs>
  <TitlesOfParts>
    <vt:vector size="66" baseType="lpstr">
      <vt:lpstr>Arial</vt:lpstr>
      <vt:lpstr>宋体</vt:lpstr>
      <vt:lpstr>Wingdings</vt:lpstr>
      <vt:lpstr>Calibri</vt:lpstr>
      <vt:lpstr>Calibri Light</vt:lpstr>
      <vt:lpstr>楷体</vt:lpstr>
      <vt:lpstr>微软雅黑</vt:lpstr>
      <vt:lpstr>Times New Roman</vt:lpstr>
      <vt:lpstr>Roboto</vt:lpstr>
      <vt:lpstr>Cambria Math</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284</cp:revision>
  <dcterms:created xsi:type="dcterms:W3CDTF">2015-07-17T02:38:00Z</dcterms:created>
  <dcterms:modified xsi:type="dcterms:W3CDTF">2024-02-20T09:45:33Z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4F070BE11B374BE19F68DB7EC9BA389C_12</vt:lpwstr>
  </property>
</Properties>
</file>